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9" r:id="rId3"/>
    <p:sldMasterId id="2147483703" r:id="rId4"/>
    <p:sldMasterId id="2147483717" r:id="rId5"/>
  </p:sldMasterIdLst>
  <p:notesMasterIdLst>
    <p:notesMasterId r:id="rId34"/>
  </p:notesMasterIdLst>
  <p:sldIdLst>
    <p:sldId id="256" r:id="rId6"/>
    <p:sldId id="269" r:id="rId7"/>
    <p:sldId id="270" r:id="rId8"/>
    <p:sldId id="271" r:id="rId9"/>
    <p:sldId id="353" r:id="rId10"/>
    <p:sldId id="310" r:id="rId11"/>
    <p:sldId id="313" r:id="rId12"/>
    <p:sldId id="354" r:id="rId13"/>
    <p:sldId id="314" r:id="rId14"/>
    <p:sldId id="258" r:id="rId15"/>
    <p:sldId id="264" r:id="rId16"/>
    <p:sldId id="259" r:id="rId17"/>
    <p:sldId id="260" r:id="rId18"/>
    <p:sldId id="265" r:id="rId19"/>
    <p:sldId id="266" r:id="rId20"/>
    <p:sldId id="261" r:id="rId21"/>
    <p:sldId id="262" r:id="rId22"/>
    <p:sldId id="267" r:id="rId23"/>
    <p:sldId id="268" r:id="rId24"/>
    <p:sldId id="315" r:id="rId25"/>
    <p:sldId id="316" r:id="rId26"/>
    <p:sldId id="355" r:id="rId27"/>
    <p:sldId id="257" r:id="rId28"/>
    <p:sldId id="320" r:id="rId29"/>
    <p:sldId id="348" r:id="rId30"/>
    <p:sldId id="350" r:id="rId31"/>
    <p:sldId id="352" r:id="rId32"/>
    <p:sldId id="319" r:id="rId3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AFF"/>
    <a:srgbClr val="6219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60D5E-D4FA-440C-A3CD-458E8F729E4F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47E17-7258-4920-8F5E-6A12268B374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8199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47E17-7258-4920-8F5E-6A12268B374C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36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47E17-7258-4920-8F5E-6A12268B374C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334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47E17-7258-4920-8F5E-6A12268B374C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930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47E17-7258-4920-8F5E-6A12268B374C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34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47E17-7258-4920-8F5E-6A12268B374C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217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47E17-7258-4920-8F5E-6A12268B374C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4966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47E17-7258-4920-8F5E-6A12268B374C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607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347E17-7258-4920-8F5E-6A12268B374C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250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Θέση εικόνας διαφάνειας 1">
            <a:extLst>
              <a:ext uri="{FF2B5EF4-FFF2-40B4-BE49-F238E27FC236}">
                <a16:creationId xmlns:a16="http://schemas.microsoft.com/office/drawing/2014/main" id="{CDE31F33-B523-4FF1-ACD6-09D7EF744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Θέση σημειώσεων 2">
            <a:extLst>
              <a:ext uri="{FF2B5EF4-FFF2-40B4-BE49-F238E27FC236}">
                <a16:creationId xmlns:a16="http://schemas.microsoft.com/office/drawing/2014/main" id="{ED5B4084-347C-4CEE-BBA7-CDF481ED1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/>
          </a:p>
        </p:txBody>
      </p:sp>
      <p:sp>
        <p:nvSpPr>
          <p:cNvPr id="135172" name="Θέση αριθμού διαφάνειας 3">
            <a:extLst>
              <a:ext uri="{FF2B5EF4-FFF2-40B4-BE49-F238E27FC236}">
                <a16:creationId xmlns:a16="http://schemas.microsoft.com/office/drawing/2014/main" id="{689D214C-105D-424C-A028-EC4916DC50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223D79-EEAB-4FC8-8BE2-9DFFDDB966F1}" type="slidenum">
              <a:rPr lang="el-GR" altLang="el-GR">
                <a:latin typeface="Calibri" panose="020F0502020204030204" pitchFamily="34" charset="0"/>
              </a:rPr>
              <a:pPr/>
              <a:t>25</a:t>
            </a:fld>
            <a:endParaRPr lang="el-GR" altLang="el-GR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6002-D8C1-4361-B037-4B86C2545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1051EB-8551-48C8-99D2-D5BD9763C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F3B96-B4ED-498F-B8C1-B5368AFF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3A28-098E-42A0-A75A-C0CBCE06BDF8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792C5-42C6-42F3-8F56-8F9F75F7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71405-7C5E-4E93-9476-84839A91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C819-38FF-4A2B-9B01-8620DC3003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957960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7C836-F191-4B4C-B2F6-9CC29BBC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FA8B92-75AE-4FE3-BE44-8510C2A27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0D757-7EDB-42F1-8718-4323ADF4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3A28-098E-42A0-A75A-C0CBCE06BDF8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0C6DA-AA3F-4019-BF86-2A57D480B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7E259-A419-4340-8C73-C60AD616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C819-38FF-4A2B-9B01-8620DC3003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0889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17E59-25DF-4310-9938-009A2CF10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6D1E57-3A7B-43A3-AF06-F31AB09187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5F6A7-CDD7-497C-A0EB-D1076F51C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3A28-098E-42A0-A75A-C0CBCE06BDF8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CFAD2-70FA-4086-AFE6-E3E57D2D4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5D7925-273D-4384-B4F4-2CB18055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C819-38FF-4A2B-9B01-8620DC3003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14059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>
            <a:lvl1pPr>
              <a:tabLst>
                <a:tab pos="4306888" algn="l"/>
              </a:tabLst>
              <a:defRPr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959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959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619251" y="357188"/>
            <a:ext cx="10608000" cy="540000"/>
          </a:xfrm>
          <a:solidFill>
            <a:schemeClr val="accent3">
              <a:alpha val="84000"/>
            </a:schemeClr>
          </a:solidFill>
        </p:spPr>
        <p:txBody>
          <a:bodyPr/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7" name="5 - Θέση ημερομηνίας">
            <a:extLst>
              <a:ext uri="{FF2B5EF4-FFF2-40B4-BE49-F238E27FC236}">
                <a16:creationId xmlns:a16="http://schemas.microsoft.com/office/drawing/2014/main" id="{F1A4111E-C077-4EB5-A7D9-B44D6BEF03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6 - Θέση υποσέλιδου">
            <a:extLst>
              <a:ext uri="{FF2B5EF4-FFF2-40B4-BE49-F238E27FC236}">
                <a16:creationId xmlns:a16="http://schemas.microsoft.com/office/drawing/2014/main" id="{4D35510E-5065-46FD-9611-9D1D5061C82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7 - Θέση αριθμού διαφάνειας">
            <a:extLst>
              <a:ext uri="{FF2B5EF4-FFF2-40B4-BE49-F238E27FC236}">
                <a16:creationId xmlns:a16="http://schemas.microsoft.com/office/drawing/2014/main" id="{6E4D2C9B-02A2-4085-B2AD-BE88D541DC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9825EF7-B4A4-4279-B9AC-25C76183E8F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88921926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333" y="1"/>
            <a:ext cx="12238567" cy="6924675"/>
            <a:chOff x="-20" y="0"/>
            <a:chExt cx="5782" cy="4362"/>
          </a:xfrm>
        </p:grpSpPr>
        <p:sp>
          <p:nvSpPr>
            <p:cNvPr id="5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 cstate="screen"/>
              <a:srcRect/>
              <a:tile tx="0" ty="0" sx="100000" sy="100000" flip="none" algn="tl"/>
            </a:blip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altLang="el-GR" sz="2400">
                <a:solidFill>
                  <a:srgbClr val="333333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altLang="el-GR" sz="2400">
                <a:solidFill>
                  <a:srgbClr val="333333"/>
                </a:solidFill>
              </a:endParaRPr>
            </a:p>
          </p:txBody>
        </p:sp>
        <p:pic>
          <p:nvPicPr>
            <p:cNvPr id="8" name="Picture 6" descr="Astonbnr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altLang="el-GR" sz="2400">
                <a:solidFill>
                  <a:srgbClr val="333333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altLang="el-GR" sz="2400">
                <a:solidFill>
                  <a:srgbClr val="333333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altLang="el-GR" sz="2400">
                <a:solidFill>
                  <a:srgbClr val="333333"/>
                </a:solidFill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800">
                <a:solidFill>
                  <a:srgbClr val="621914"/>
                </a:solidFill>
                <a:cs typeface="Arial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800">
                <a:solidFill>
                  <a:srgbClr val="621914"/>
                </a:solidFill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>
                <a:gd name="T0" fmla="*/ 0 w 65"/>
                <a:gd name="T1" fmla="*/ 0 h 86"/>
                <a:gd name="T2" fmla="*/ 15 w 65"/>
                <a:gd name="T3" fmla="*/ 12 h 86"/>
                <a:gd name="T4" fmla="*/ 27 w 65"/>
                <a:gd name="T5" fmla="*/ 23 h 86"/>
                <a:gd name="T6" fmla="*/ 36 w 65"/>
                <a:gd name="T7" fmla="*/ 35 h 86"/>
                <a:gd name="T8" fmla="*/ 47 w 65"/>
                <a:gd name="T9" fmla="*/ 45 h 86"/>
                <a:gd name="T10" fmla="*/ 56 w 65"/>
                <a:gd name="T11" fmla="*/ 66 h 86"/>
                <a:gd name="T12" fmla="*/ 63 w 65"/>
                <a:gd name="T13" fmla="*/ 80 h 86"/>
                <a:gd name="T14" fmla="*/ 65 w 65"/>
                <a:gd name="T15" fmla="*/ 86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800">
                <a:solidFill>
                  <a:srgbClr val="621914"/>
                </a:solidFill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>
                <a:gd name="T0" fmla="*/ 69 w 71"/>
                <a:gd name="T1" fmla="*/ 0 h 84"/>
                <a:gd name="T2" fmla="*/ 61 w 71"/>
                <a:gd name="T3" fmla="*/ 27 h 84"/>
                <a:gd name="T4" fmla="*/ 52 w 71"/>
                <a:gd name="T5" fmla="*/ 57 h 84"/>
                <a:gd name="T6" fmla="*/ 46 w 71"/>
                <a:gd name="T7" fmla="*/ 72 h 84"/>
                <a:gd name="T8" fmla="*/ 33 w 71"/>
                <a:gd name="T9" fmla="*/ 63 h 84"/>
                <a:gd name="T10" fmla="*/ 25 w 71"/>
                <a:gd name="T11" fmla="*/ 51 h 84"/>
                <a:gd name="T12" fmla="*/ 10 w 71"/>
                <a:gd name="T13" fmla="*/ 39 h 84"/>
                <a:gd name="T14" fmla="*/ 4 w 71"/>
                <a:gd name="T15" fmla="*/ 77 h 84"/>
                <a:gd name="T16" fmla="*/ 1 w 71"/>
                <a:gd name="T17" fmla="*/ 84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800">
                <a:solidFill>
                  <a:srgbClr val="621914"/>
                </a:solidFill>
                <a:cs typeface="Arial" charset="0"/>
              </a:endParaRPr>
            </a:p>
          </p:txBody>
        </p:sp>
      </p:grpSp>
      <p:sp>
        <p:nvSpPr>
          <p:cNvPr id="12187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659467" y="1247775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2187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573867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682751" y="6248400"/>
            <a:ext cx="2540000" cy="4572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4933951" y="6248400"/>
            <a:ext cx="3860800" cy="457200"/>
          </a:xfr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05951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92B596D2-6B0F-430A-B52C-B4AD35E60E2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61534331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F37DF-081E-4C9F-97EC-AB9F8273C99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31420121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7A149-2A36-4FC8-82B3-10A2F052D210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082532682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959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6316D-52E7-437B-90BB-BB58460E04E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1371509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00BB6-743A-4A3C-8AFC-8BCB5C09804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9400230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BBCC9-73AB-442F-8D54-6865C0B744F8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0781823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96030-8ED2-4D52-AC7A-67EAD95A698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919947493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7A022-0728-4630-B95A-82C54019C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A0C7B-A261-418E-BF02-1AE36B4E3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70163-0E0A-44C2-8541-A0232341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3A28-098E-42A0-A75A-C0CBCE06BDF8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00654-5A1A-4A04-BA0C-512A49BE0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2FFAE-09F5-40D5-838C-BB4C577D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C819-38FF-4A2B-9B01-8620DC3003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0542484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E91E5-19CC-4E00-9428-8B16516E362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58052533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F6C7FD-B047-4ED7-A4DE-49C9EDFA59BE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7554252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41E8E-9095-42D0-80C0-34D55E440A1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6883265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448800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676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9ADD8-EA66-42ED-93F9-253DF9F5E3B7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7475438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>
            <a:lvl1pPr>
              <a:tabLst>
                <a:tab pos="4306888" algn="l"/>
              </a:tabLst>
              <a:defRPr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959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959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619251" y="357188"/>
            <a:ext cx="10608000" cy="540000"/>
          </a:xfrm>
          <a:solidFill>
            <a:schemeClr val="accent3">
              <a:alpha val="84000"/>
            </a:schemeClr>
          </a:solidFill>
        </p:spPr>
        <p:txBody>
          <a:bodyPr/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7" name="5 - Θέση ημερομηνίας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6 - Θέση υποσέλιδου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7 - Θέση αριθμού διαφάνειας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B0259F-8188-41D3-8E30-AD6E7DB6646F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15589913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9596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C2BA2-C983-4C05-8609-5F2A5E4EB169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897469035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2333" y="1"/>
            <a:ext cx="12238567" cy="6924675"/>
            <a:chOff x="-20" y="0"/>
            <a:chExt cx="5782" cy="4362"/>
          </a:xfrm>
        </p:grpSpPr>
        <p:sp>
          <p:nvSpPr>
            <p:cNvPr id="121859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1860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1861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pic>
          <p:nvPicPr>
            <p:cNvPr id="121862" name="Picture 6" descr="Astonbn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</p:spPr>
        </p:pic>
        <p:sp>
          <p:nvSpPr>
            <p:cNvPr id="121863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1864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1865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1866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1867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1868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2"/>
                </a:cxn>
                <a:cxn ang="0">
                  <a:pos x="27" y="23"/>
                </a:cxn>
                <a:cxn ang="0">
                  <a:pos x="36" y="35"/>
                </a:cxn>
                <a:cxn ang="0">
                  <a:pos x="47" y="45"/>
                </a:cxn>
                <a:cxn ang="0">
                  <a:pos x="56" y="66"/>
                </a:cxn>
                <a:cxn ang="0">
                  <a:pos x="63" y="80"/>
                </a:cxn>
                <a:cxn ang="0">
                  <a:pos x="65" y="86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1869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1" y="27"/>
                </a:cxn>
                <a:cxn ang="0">
                  <a:pos x="52" y="57"/>
                </a:cxn>
                <a:cxn ang="0">
                  <a:pos x="46" y="72"/>
                </a:cxn>
                <a:cxn ang="0">
                  <a:pos x="33" y="63"/>
                </a:cxn>
                <a:cxn ang="0">
                  <a:pos x="25" y="51"/>
                </a:cxn>
                <a:cxn ang="0">
                  <a:pos x="10" y="39"/>
                </a:cxn>
                <a:cxn ang="0">
                  <a:pos x="4" y="77"/>
                </a:cxn>
                <a:cxn ang="0">
                  <a:pos x="1" y="84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</p:grpSp>
      <p:sp>
        <p:nvSpPr>
          <p:cNvPr id="12187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659467" y="1247775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2187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573867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2187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1682751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121873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493395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121874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505951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8042D97B-5D77-471B-8426-29A4991E97B3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708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1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0" grpId="0"/>
      <p:bldP spid="12187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18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218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8BBCF-9F37-4FBC-B5BF-B692F8AC7682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9908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F40EB3-591B-4B71-A746-11ED34779780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4140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959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E4DA9-6FC0-45AD-AC90-4457BE1FEBBB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144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4C1D1-BD34-47F9-99AB-D7A634FB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E07A0-E33E-4D0D-835F-C682FA01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8C86E-4952-4108-BBD2-096D41206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3A28-098E-42A0-A75A-C0CBCE06BDF8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776F4-8FD3-4215-82E5-9A7204BEE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47BF4-DD2F-4FD5-96D3-09CD6DD0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C819-38FF-4A2B-9B01-8620DC3003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9778363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55B97-2B7A-42DA-835E-174161F43CAE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844605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40714-2125-48E8-956B-6B4EB5439E5A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231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C6645-65AB-4FAA-BFC5-3449FD6C2353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21392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34566-8446-4312-94C8-995803906654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61069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ABF40-3533-4D53-8287-1EB20CED298F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97208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1B4A8-A5BD-4CC6-A3B0-0672659D3FE5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5718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448800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676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69149-17DD-49A2-9403-EA616954D6A8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7881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>
            <a:lvl1pPr>
              <a:tabLst>
                <a:tab pos="4306888" algn="l"/>
              </a:tabLst>
              <a:defRPr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959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959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76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7" name="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927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9499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4838188-E6DD-4DC9-A8A7-54225781B3EE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619251" y="357188"/>
            <a:ext cx="10608000" cy="540000"/>
          </a:xfrm>
          <a:solidFill>
            <a:schemeClr val="accent3">
              <a:alpha val="84000"/>
            </a:schemeClr>
          </a:solidFill>
        </p:spPr>
        <p:txBody>
          <a:bodyPr/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9033392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6400" y="609600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9596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676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927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333329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9499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809DC15-501A-4D61-99F4-22F3A300CEA1}" type="slidenum">
              <a:rPr lang="el-GR">
                <a:solidFill>
                  <a:srgbClr val="333329"/>
                </a:solidFill>
              </a:rPr>
              <a:pPr/>
              <a:t>‹#›</a:t>
            </a:fld>
            <a:endParaRPr lang="el-GR">
              <a:solidFill>
                <a:srgbClr val="3333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529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42333" y="1"/>
            <a:ext cx="12238567" cy="6924675"/>
            <a:chOff x="-20" y="0"/>
            <a:chExt cx="5782" cy="4362"/>
          </a:xfrm>
        </p:grpSpPr>
        <p:sp>
          <p:nvSpPr>
            <p:cNvPr id="5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pic>
          <p:nvPicPr>
            <p:cNvPr id="8" name="Picture 6" descr="Astonbn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2"/>
                </a:cxn>
                <a:cxn ang="0">
                  <a:pos x="27" y="23"/>
                </a:cxn>
                <a:cxn ang="0">
                  <a:pos x="36" y="35"/>
                </a:cxn>
                <a:cxn ang="0">
                  <a:pos x="47" y="45"/>
                </a:cxn>
                <a:cxn ang="0">
                  <a:pos x="56" y="66"/>
                </a:cxn>
                <a:cxn ang="0">
                  <a:pos x="63" y="80"/>
                </a:cxn>
                <a:cxn ang="0">
                  <a:pos x="65" y="86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1" y="27"/>
                </a:cxn>
                <a:cxn ang="0">
                  <a:pos x="52" y="57"/>
                </a:cxn>
                <a:cxn ang="0">
                  <a:pos x="46" y="72"/>
                </a:cxn>
                <a:cxn ang="0">
                  <a:pos x="33" y="63"/>
                </a:cxn>
                <a:cxn ang="0">
                  <a:pos x="25" y="51"/>
                </a:cxn>
                <a:cxn ang="0">
                  <a:pos x="10" y="39"/>
                </a:cxn>
                <a:cxn ang="0">
                  <a:pos x="4" y="77"/>
                </a:cxn>
                <a:cxn ang="0">
                  <a:pos x="1" y="84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</p:grpSp>
      <p:sp>
        <p:nvSpPr>
          <p:cNvPr id="12187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659468" y="1247775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2187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573867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682751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4933951" y="6248400"/>
            <a:ext cx="3860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05951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F1CB85-BCB5-42FE-A4C1-E5B56CE5FAD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0616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F90E2-F4D9-4394-906C-DFCBF97BA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8D729-8F3D-41EB-91A1-F0DB5A6A3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C59FB-D1F2-478D-A17E-6171E2D40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D2BD4-477E-41A4-8598-50D60A53C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3A28-098E-42A0-A75A-C0CBCE06BDF8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A100E-1549-4C6A-AAB7-CB3968A2B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D028C-F1B8-4DC9-B1A2-D1C72A7AE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C819-38FF-4A2B-9B01-8620DC3003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696380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7F27B7-5593-40DD-AAA5-DDA1525E43B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742694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ED9773-3133-4458-BB03-AC2DDBA9EA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51355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676401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959601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DD13BF-05BD-44B9-83B4-71261BFDBC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356145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8C2592B-1D29-4FC4-A562-EE5203603AB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2558465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BC7A0C5-593F-4A0D-AA81-FDE32EE79D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107046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B26ED69-C610-4B6C-8B96-DABF29E132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385870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75F0F1-0203-4507-B149-DC112B3248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521531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346FC0-B3AE-4455-9D5E-FEA002AE618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174440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7415F7-0CA0-4198-BC31-1766C111BAE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357360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448801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676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9185BD-CD02-44F8-9164-5DC1B368CD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65097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76763-0CCB-4646-A39A-734D4D2F7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0580FA-94D7-4A4F-91AD-BE5D91ECF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6F5B9-7233-44A4-A3A1-AD5F47510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1565F7-5600-460D-A34E-153A8BB86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3EA121-9781-4F4F-B519-1C6E16FB8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5F0278-6942-4FE3-B2D0-CC7C42D99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3A28-098E-42A0-A75A-C0CBCE06BDF8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6D456-B5A5-422F-B3A5-53E798D3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D0328F-7F89-48CA-BFC6-2A82BF72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C819-38FF-4A2B-9B01-8620DC3003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6798274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6404" y="609600"/>
            <a:ext cx="10363200" cy="1143000"/>
          </a:xfrm>
        </p:spPr>
        <p:txBody>
          <a:bodyPr/>
          <a:lstStyle>
            <a:lvl1pPr>
              <a:tabLst>
                <a:tab pos="4306888" algn="l"/>
              </a:tabLst>
              <a:defRPr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676401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959601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959601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619252" y="357188"/>
            <a:ext cx="10608000" cy="540000"/>
          </a:xfrm>
          <a:solidFill>
            <a:schemeClr val="accent3">
              <a:alpha val="84000"/>
            </a:schemeClr>
          </a:solidFill>
        </p:spPr>
        <p:txBody>
          <a:bodyPr/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3D5D99-C411-45F7-A654-C0EDF1F2A63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654635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6404" y="609600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676401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959601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48D6501-6854-4C0D-99BB-2B66941780A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578232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333" y="1"/>
            <a:ext cx="12238567" cy="6924675"/>
            <a:chOff x="-20" y="0"/>
            <a:chExt cx="5782" cy="4362"/>
          </a:xfrm>
        </p:grpSpPr>
        <p:sp>
          <p:nvSpPr>
            <p:cNvPr id="5" name="Rectangle 3" descr="Stonbk"/>
            <p:cNvSpPr>
              <a:spLocks noChangeArrowheads="1"/>
            </p:cNvSpPr>
            <p:nvPr userDrawn="1"/>
          </p:nvSpPr>
          <p:spPr bwMode="white">
            <a:xfrm>
              <a:off x="-15" y="5"/>
              <a:ext cx="5775" cy="431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0" y="0"/>
              <a:ext cx="743" cy="4334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695" y="0"/>
              <a:ext cx="50" cy="436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pic>
          <p:nvPicPr>
            <p:cNvPr id="8" name="Picture 6" descr="Astonbnr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t="15163"/>
            <a:stretch>
              <a:fillRect/>
            </a:stretch>
          </p:blipFill>
          <p:spPr bwMode="gray">
            <a:xfrm>
              <a:off x="0" y="1705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5400000">
              <a:off x="3204" y="-396"/>
              <a:ext cx="47" cy="50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5400000">
              <a:off x="3204" y="-852"/>
              <a:ext cx="47" cy="506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-20" y="0"/>
              <a:ext cx="47" cy="43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 userDrawn="1"/>
          </p:nvSpPr>
          <p:spPr bwMode="auto">
            <a:xfrm>
              <a:off x="414" y="2118"/>
              <a:ext cx="281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 userDrawn="1"/>
          </p:nvSpPr>
          <p:spPr bwMode="auto">
            <a:xfrm flipV="1">
              <a:off x="27" y="2116"/>
              <a:ext cx="230" cy="1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55" y="2115"/>
              <a:ext cx="65" cy="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12"/>
                </a:cxn>
                <a:cxn ang="0">
                  <a:pos x="27" y="23"/>
                </a:cxn>
                <a:cxn ang="0">
                  <a:pos x="36" y="35"/>
                </a:cxn>
                <a:cxn ang="0">
                  <a:pos x="47" y="45"/>
                </a:cxn>
                <a:cxn ang="0">
                  <a:pos x="56" y="66"/>
                </a:cxn>
                <a:cxn ang="0">
                  <a:pos x="63" y="80"/>
                </a:cxn>
                <a:cxn ang="0">
                  <a:pos x="65" y="86"/>
                </a:cxn>
              </a:cxnLst>
              <a:rect l="0" t="0" r="r" b="b"/>
              <a:pathLst>
                <a:path w="65" h="86">
                  <a:moveTo>
                    <a:pt x="0" y="0"/>
                  </a:moveTo>
                  <a:cubicBezTo>
                    <a:pt x="9" y="4"/>
                    <a:pt x="6" y="10"/>
                    <a:pt x="15" y="12"/>
                  </a:cubicBezTo>
                  <a:cubicBezTo>
                    <a:pt x="18" y="20"/>
                    <a:pt x="19" y="20"/>
                    <a:pt x="27" y="23"/>
                  </a:cubicBezTo>
                  <a:cubicBezTo>
                    <a:pt x="29" y="29"/>
                    <a:pt x="30" y="32"/>
                    <a:pt x="36" y="35"/>
                  </a:cubicBezTo>
                  <a:cubicBezTo>
                    <a:pt x="40" y="40"/>
                    <a:pt x="43" y="40"/>
                    <a:pt x="47" y="45"/>
                  </a:cubicBezTo>
                  <a:cubicBezTo>
                    <a:pt x="49" y="71"/>
                    <a:pt x="49" y="52"/>
                    <a:pt x="56" y="66"/>
                  </a:cubicBezTo>
                  <a:cubicBezTo>
                    <a:pt x="57" y="74"/>
                    <a:pt x="56" y="77"/>
                    <a:pt x="63" y="80"/>
                  </a:cubicBezTo>
                  <a:cubicBezTo>
                    <a:pt x="65" y="85"/>
                    <a:pt x="65" y="83"/>
                    <a:pt x="65" y="8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344" y="2118"/>
              <a:ext cx="71" cy="84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61" y="27"/>
                </a:cxn>
                <a:cxn ang="0">
                  <a:pos x="52" y="57"/>
                </a:cxn>
                <a:cxn ang="0">
                  <a:pos x="46" y="72"/>
                </a:cxn>
                <a:cxn ang="0">
                  <a:pos x="33" y="63"/>
                </a:cxn>
                <a:cxn ang="0">
                  <a:pos x="25" y="51"/>
                </a:cxn>
                <a:cxn ang="0">
                  <a:pos x="10" y="39"/>
                </a:cxn>
                <a:cxn ang="0">
                  <a:pos x="4" y="77"/>
                </a:cxn>
                <a:cxn ang="0">
                  <a:pos x="1" y="84"/>
                </a:cxn>
              </a:cxnLst>
              <a:rect l="0" t="0" r="r" b="b"/>
              <a:pathLst>
                <a:path w="71" h="84">
                  <a:moveTo>
                    <a:pt x="69" y="0"/>
                  </a:moveTo>
                  <a:cubicBezTo>
                    <a:pt x="65" y="10"/>
                    <a:pt x="71" y="21"/>
                    <a:pt x="61" y="27"/>
                  </a:cubicBezTo>
                  <a:cubicBezTo>
                    <a:pt x="59" y="37"/>
                    <a:pt x="62" y="55"/>
                    <a:pt x="52" y="57"/>
                  </a:cubicBezTo>
                  <a:cubicBezTo>
                    <a:pt x="49" y="62"/>
                    <a:pt x="49" y="67"/>
                    <a:pt x="46" y="72"/>
                  </a:cubicBezTo>
                  <a:cubicBezTo>
                    <a:pt x="38" y="71"/>
                    <a:pt x="39" y="67"/>
                    <a:pt x="33" y="63"/>
                  </a:cubicBezTo>
                  <a:cubicBezTo>
                    <a:pt x="30" y="58"/>
                    <a:pt x="27" y="56"/>
                    <a:pt x="25" y="51"/>
                  </a:cubicBezTo>
                  <a:cubicBezTo>
                    <a:pt x="23" y="38"/>
                    <a:pt x="25" y="38"/>
                    <a:pt x="10" y="39"/>
                  </a:cubicBezTo>
                  <a:cubicBezTo>
                    <a:pt x="8" y="51"/>
                    <a:pt x="18" y="72"/>
                    <a:pt x="4" y="77"/>
                  </a:cubicBezTo>
                  <a:cubicBezTo>
                    <a:pt x="0" y="82"/>
                    <a:pt x="1" y="79"/>
                    <a:pt x="1" y="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12187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659468" y="1247775"/>
            <a:ext cx="103632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21871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2573867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1682751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7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4933951" y="6248400"/>
            <a:ext cx="38608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05951" y="6248400"/>
            <a:ext cx="2540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5897C81-EAE4-4710-AF79-43E1131F7DA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234568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7C446A4-8DBA-4462-873C-0A9EB1FFF6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691864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7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55BABD-920A-4B3B-A0AC-90B766A1285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21588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676401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959601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AB72D8-E931-4769-8240-F7B69FE9D1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31901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AC56D7-E5E3-43C4-91F7-BD979ACE17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7962806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394D784-DEB6-41BA-92E5-015265AA20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851981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AF79E65-93E7-40F9-BBDB-47C55861B2B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028441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5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383461-6E34-46AE-A94D-8D471F8AA27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918605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DB35-4E7B-4036-B60F-E197FA0E4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AA5E23-F61E-4CB0-89E4-7105A5B4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3A28-098E-42A0-A75A-C0CBCE06BDF8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EA44D-B6FC-4C9C-A990-5045158B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19D89-822D-46BD-AD6E-0526DF36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C819-38FF-4A2B-9B01-8620DC3003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4217682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B1E80B-3781-43DB-AA6E-027C9B312D7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236536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D5D609-AF4E-4B77-9041-94E4CCE2EE6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0145343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448801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676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956998-480A-422A-80A8-957DDC20A06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945965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6404" y="609600"/>
            <a:ext cx="10363200" cy="1143000"/>
          </a:xfrm>
        </p:spPr>
        <p:txBody>
          <a:bodyPr/>
          <a:lstStyle>
            <a:lvl1pPr>
              <a:tabLst>
                <a:tab pos="4306888" algn="l"/>
              </a:tabLst>
              <a:defRPr/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676401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6959601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959601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0" name="9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619252" y="357188"/>
            <a:ext cx="10608000" cy="540000"/>
          </a:xfrm>
          <a:solidFill>
            <a:schemeClr val="accent3">
              <a:alpha val="84000"/>
            </a:schemeClr>
          </a:solidFill>
        </p:spPr>
        <p:txBody>
          <a:bodyPr/>
          <a:lstStyle/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ECE7249-7C6D-465D-8072-CBC335C56A3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716803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76404" y="609600"/>
            <a:ext cx="10363200" cy="1143000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1676401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959601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D2314B5-9E87-4F35-B53C-5EEC0420C8E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55237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597BE9-837F-4704-8357-CE15CA12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3A28-098E-42A0-A75A-C0CBCE06BDF8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339080-5CF1-4AD8-8693-C794456D2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0783F-8590-4DFE-8355-36728D77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C819-38FF-4A2B-9B01-8620DC3003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35970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4E6D-ACEE-41ED-9BE4-9AD74BAD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6287C-FE35-4E75-BD16-13DCE2316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FC2AF-3BFB-45FC-9EAC-C177482F1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50ADCB-8EA7-4480-BDD7-E9BC74B4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3A28-098E-42A0-A75A-C0CBCE06BDF8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E63B4-C88B-404A-9183-F0DBC00C7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E2948-EE77-4C33-9F03-E25A2462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C819-38FF-4A2B-9B01-8620DC3003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305654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4C411-F699-4EFB-AE49-0DE87AA2F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BB9631-89FA-416B-A3CE-AE9CF8651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F26B4-5BC8-4DB1-BDAA-51A25D99B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5CCA7-62AF-4295-BAC2-0D40E003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3A28-098E-42A0-A75A-C0CBCE06BDF8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31A7D-5EF2-4BAA-8972-B6071F34B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EDA177-DE2D-481D-BFBC-36A7CEA57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1C819-38FF-4A2B-9B01-8620DC3003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64505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3C4999-49CF-4B11-884D-9E01F1640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1E170-5BB6-4442-BBA6-EB694CD98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89148-1619-41FE-828C-71F1166586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33A28-098E-42A0-A75A-C0CBCE06BDF8}" type="datetimeFigureOut">
              <a:rPr lang="el-GR" smtClean="0"/>
              <a:t>17/11/2020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E1B3A-F7E2-4346-A54F-4C0527CC8B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A63FB-DA2B-4575-AAE6-8A1EF30E1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1C819-38FF-4A2B-9B01-8620DC3003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668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69113"/>
            <a:chOff x="0" y="0"/>
            <a:chExt cx="5760" cy="4327"/>
          </a:xfrm>
        </p:grpSpPr>
        <p:sp>
          <p:nvSpPr>
            <p:cNvPr id="120835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pic>
          <p:nvPicPr>
            <p:cNvPr id="1034" name="Picture 4" descr="Astonbnr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altLang="el-GR" sz="2400">
                <a:solidFill>
                  <a:srgbClr val="333333"/>
                </a:solidFill>
              </a:endParaRPr>
            </a:p>
          </p:txBody>
        </p:sp>
        <p:sp>
          <p:nvSpPr>
            <p:cNvPr id="1036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6" cstate="screen"/>
              <a:srcRect/>
              <a:tile tx="0" ty="0" sx="100000" sy="100000" flip="none" algn="tl"/>
            </a:blip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altLang="el-GR" sz="2400">
                <a:solidFill>
                  <a:srgbClr val="333333"/>
                </a:solidFill>
              </a:endParaRPr>
            </a:p>
          </p:txBody>
        </p:sp>
        <p:sp>
          <p:nvSpPr>
            <p:cNvPr id="1037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altLang="el-GR" sz="2400">
                <a:solidFill>
                  <a:srgbClr val="333333"/>
                </a:solidFill>
              </a:endParaRPr>
            </a:p>
          </p:txBody>
        </p:sp>
        <p:sp>
          <p:nvSpPr>
            <p:cNvPr id="1038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800">
                <a:solidFill>
                  <a:srgbClr val="621914"/>
                </a:solidFill>
                <a:cs typeface="Arial" charset="0"/>
              </a:endParaRPr>
            </a:p>
          </p:txBody>
        </p:sp>
        <p:sp>
          <p:nvSpPr>
            <p:cNvPr id="1039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1800">
                <a:solidFill>
                  <a:srgbClr val="621914"/>
                </a:solidFill>
                <a:cs typeface="Arial" charset="0"/>
              </a:endParaRPr>
            </a:p>
          </p:txBody>
        </p:sp>
        <p:sp>
          <p:nvSpPr>
            <p:cNvPr id="104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altLang="el-GR" sz="2400">
                <a:solidFill>
                  <a:srgbClr val="333333"/>
                </a:solidFill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33329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/>
          </a:p>
        </p:txBody>
      </p:sp>
      <p:sp>
        <p:nvSpPr>
          <p:cNvPr id="1208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27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29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/>
          </a:p>
        </p:txBody>
      </p:sp>
      <p:sp>
        <p:nvSpPr>
          <p:cNvPr id="12084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2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21CE83-7FBB-4367-BAAE-699BA47209FA}" type="slidenum">
              <a:rPr lang="el-GR" altLang="el-GR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altLang="el-GR">
              <a:cs typeface="Arial" charset="0"/>
            </a:endParaRPr>
          </a:p>
        </p:txBody>
      </p:sp>
      <p:sp>
        <p:nvSpPr>
          <p:cNvPr id="1032" name="Rectangle 16"/>
          <p:cNvSpPr>
            <a:spLocks noChangeArrowheads="1"/>
          </p:cNvSpPr>
          <p:nvPr/>
        </p:nvSpPr>
        <p:spPr bwMode="auto">
          <a:xfrm>
            <a:off x="1490133" y="268288"/>
            <a:ext cx="10701867" cy="746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altLang="el-GR" sz="24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8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 spd="slow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12192000" cy="6869113"/>
            <a:chOff x="0" y="0"/>
            <a:chExt cx="5760" cy="4327"/>
          </a:xfrm>
        </p:grpSpPr>
        <p:sp>
          <p:nvSpPr>
            <p:cNvPr id="120835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pic>
          <p:nvPicPr>
            <p:cNvPr id="120836" name="Picture 4" descr="Astonbn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</p:spPr>
        </p:pic>
        <p:sp>
          <p:nvSpPr>
            <p:cNvPr id="120837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0838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0839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0840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0841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  <p:sp>
          <p:nvSpPr>
            <p:cNvPr id="1208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333333"/>
                </a:solidFill>
              </a:endParaRPr>
            </a:p>
          </p:txBody>
        </p:sp>
      </p:grpSp>
      <p:sp>
        <p:nvSpPr>
          <p:cNvPr id="12084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20844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333329"/>
              </a:solidFill>
            </a:endParaRPr>
          </a:p>
        </p:txBody>
      </p:sp>
      <p:sp>
        <p:nvSpPr>
          <p:cNvPr id="1208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27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333329"/>
              </a:solidFill>
            </a:endParaRPr>
          </a:p>
        </p:txBody>
      </p:sp>
      <p:sp>
        <p:nvSpPr>
          <p:cNvPr id="12084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D0A7BD-7FB1-4C9B-978A-6D150B99001C}" type="slidenum">
              <a:rPr lang="el-GR">
                <a:solidFill>
                  <a:srgbClr val="33332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>
              <a:solidFill>
                <a:srgbClr val="333329"/>
              </a:solidFill>
            </a:endParaRPr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1490133" y="268288"/>
            <a:ext cx="10701867" cy="746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l-GR" sz="24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27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 spd="med">
    <p:fade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"/>
            <a:ext cx="12192000" cy="6869113"/>
            <a:chOff x="0" y="0"/>
            <a:chExt cx="5760" cy="4327"/>
          </a:xfrm>
        </p:grpSpPr>
        <p:sp>
          <p:nvSpPr>
            <p:cNvPr id="120835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pic>
          <p:nvPicPr>
            <p:cNvPr id="1034" name="Picture 4" descr="Astonbn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37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20838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20839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20840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20841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  <p:sp>
          <p:nvSpPr>
            <p:cNvPr id="1208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cs typeface="Arial" charset="0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3332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/>
          </a:p>
        </p:txBody>
      </p:sp>
      <p:sp>
        <p:nvSpPr>
          <p:cNvPr id="1208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27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2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/>
          </a:p>
        </p:txBody>
      </p:sp>
      <p:sp>
        <p:nvSpPr>
          <p:cNvPr id="12084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29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CD7C9-EEF9-43AA-A275-3B6CD163BA4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/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1490133" y="268288"/>
            <a:ext cx="10701867" cy="746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l-GR" sz="2400">
              <a:solidFill>
                <a:srgbClr val="333333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"/>
            <a:ext cx="12192000" cy="6869113"/>
            <a:chOff x="0" y="0"/>
            <a:chExt cx="5760" cy="4327"/>
          </a:xfrm>
        </p:grpSpPr>
        <p:sp>
          <p:nvSpPr>
            <p:cNvPr id="120835" name="Rectangle 3"/>
            <p:cNvSpPr>
              <a:spLocks noChangeArrowheads="1"/>
            </p:cNvSpPr>
            <p:nvPr userDrawn="1"/>
          </p:nvSpPr>
          <p:spPr bwMode="ltGray">
            <a:xfrm>
              <a:off x="0" y="405"/>
              <a:ext cx="743" cy="3922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pic>
          <p:nvPicPr>
            <p:cNvPr id="1034" name="Picture 4" descr="Astonbnr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 t="15163"/>
            <a:stretch>
              <a:fillRect/>
            </a:stretch>
          </p:blipFill>
          <p:spPr bwMode="gray">
            <a:xfrm>
              <a:off x="0" y="0"/>
              <a:ext cx="5760" cy="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837" name="Rectangle 5"/>
            <p:cNvSpPr>
              <a:spLocks noChangeArrowheads="1"/>
            </p:cNvSpPr>
            <p:nvPr userDrawn="1"/>
          </p:nvSpPr>
          <p:spPr bwMode="white">
            <a:xfrm>
              <a:off x="704" y="181"/>
              <a:ext cx="5056" cy="38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0838" name="Rectangle 6" descr="Stonbk"/>
            <p:cNvSpPr>
              <a:spLocks noChangeArrowheads="1"/>
            </p:cNvSpPr>
            <p:nvPr userDrawn="1"/>
          </p:nvSpPr>
          <p:spPr bwMode="white">
            <a:xfrm>
              <a:off x="747" y="224"/>
              <a:ext cx="5013" cy="4092"/>
            </a:xfrm>
            <a:prstGeom prst="rect">
              <a:avLst/>
            </a:prstGeom>
            <a:blipFill dpi="0" rotWithShape="0">
              <a:blip r:embed="rId1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0839" name="Rectangle 7"/>
            <p:cNvSpPr>
              <a:spLocks noChangeArrowheads="1"/>
            </p:cNvSpPr>
            <p:nvPr userDrawn="1"/>
          </p:nvSpPr>
          <p:spPr bwMode="white">
            <a:xfrm>
              <a:off x="703" y="186"/>
              <a:ext cx="46" cy="413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0840" name="Line 8"/>
            <p:cNvSpPr>
              <a:spLocks noChangeShapeType="1"/>
            </p:cNvSpPr>
            <p:nvPr userDrawn="1"/>
          </p:nvSpPr>
          <p:spPr bwMode="hidden">
            <a:xfrm>
              <a:off x="0" y="415"/>
              <a:ext cx="257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0841" name="Line 9"/>
            <p:cNvSpPr>
              <a:spLocks noChangeShapeType="1"/>
            </p:cNvSpPr>
            <p:nvPr userDrawn="1"/>
          </p:nvSpPr>
          <p:spPr bwMode="hidden">
            <a:xfrm>
              <a:off x="421" y="412"/>
              <a:ext cx="282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  <p:sp>
          <p:nvSpPr>
            <p:cNvPr id="12084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7" cy="43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+mn-lt"/>
              </a:endParaRPr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12084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76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3332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084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27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2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084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99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2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65E99A-67C0-40D1-AE77-CB56C93D12B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1490133" y="268288"/>
            <a:ext cx="10701867" cy="746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el-GR" sz="2400">
              <a:solidFill>
                <a:srgbClr val="3333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833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5.png"/><Relationship Id="rId17" Type="http://schemas.microsoft.com/office/2007/relationships/hdphoto" Target="../media/hdphoto9.wdp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24.png"/><Relationship Id="rId4" Type="http://schemas.openxmlformats.org/officeDocument/2006/relationships/image" Target="../media/image21.png"/><Relationship Id="rId9" Type="http://schemas.microsoft.com/office/2007/relationships/hdphoto" Target="../media/hdphoto5.wdp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5.wdp"/><Relationship Id="rId18" Type="http://schemas.openxmlformats.org/officeDocument/2006/relationships/image" Target="../media/image36.png"/><Relationship Id="rId3" Type="http://schemas.microsoft.com/office/2007/relationships/hdphoto" Target="../media/hdphoto10.wdp"/><Relationship Id="rId21" Type="http://schemas.microsoft.com/office/2007/relationships/hdphoto" Target="../media/hdphoto19.wdp"/><Relationship Id="rId7" Type="http://schemas.microsoft.com/office/2007/relationships/hdphoto" Target="../media/hdphoto12.wdp"/><Relationship Id="rId12" Type="http://schemas.openxmlformats.org/officeDocument/2006/relationships/image" Target="../media/image33.png"/><Relationship Id="rId17" Type="http://schemas.microsoft.com/office/2007/relationships/hdphoto" Target="../media/hdphoto17.wdp"/><Relationship Id="rId2" Type="http://schemas.openxmlformats.org/officeDocument/2006/relationships/image" Target="../media/image28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5" Type="http://schemas.microsoft.com/office/2007/relationships/hdphoto" Target="../media/hdphoto16.wdp"/><Relationship Id="rId10" Type="http://schemas.openxmlformats.org/officeDocument/2006/relationships/image" Target="../media/image32.png"/><Relationship Id="rId19" Type="http://schemas.microsoft.com/office/2007/relationships/hdphoto" Target="../media/hdphoto18.wdp"/><Relationship Id="rId4" Type="http://schemas.openxmlformats.org/officeDocument/2006/relationships/image" Target="../media/image29.png"/><Relationship Id="rId9" Type="http://schemas.microsoft.com/office/2007/relationships/hdphoto" Target="../media/hdphoto13.wdp"/><Relationship Id="rId1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9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microsoft.com/office/2007/relationships/hdphoto" Target="../media/hdphoto25.wdp"/><Relationship Id="rId3" Type="http://schemas.microsoft.com/office/2007/relationships/hdphoto" Target="../media/hdphoto20.wdp"/><Relationship Id="rId7" Type="http://schemas.microsoft.com/office/2007/relationships/hdphoto" Target="../media/hdphoto22.wdp"/><Relationship Id="rId12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microsoft.com/office/2007/relationships/hdphoto" Target="../media/hdphoto24.wdp"/><Relationship Id="rId5" Type="http://schemas.microsoft.com/office/2007/relationships/hdphoto" Target="../media/hdphoto21.wdp"/><Relationship Id="rId15" Type="http://schemas.microsoft.com/office/2007/relationships/hdphoto" Target="../media/hdphoto26.wdp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microsoft.com/office/2007/relationships/hdphoto" Target="../media/hdphoto23.wdp"/><Relationship Id="rId1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microsoft.com/office/2007/relationships/hdphoto" Target="../media/hdphoto32.wdp"/><Relationship Id="rId3" Type="http://schemas.microsoft.com/office/2007/relationships/hdphoto" Target="../media/hdphoto27.wdp"/><Relationship Id="rId7" Type="http://schemas.microsoft.com/office/2007/relationships/hdphoto" Target="../media/hdphoto29.wdp"/><Relationship Id="rId12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microsoft.com/office/2007/relationships/hdphoto" Target="../media/hdphoto31.wdp"/><Relationship Id="rId5" Type="http://schemas.microsoft.com/office/2007/relationships/hdphoto" Target="../media/hdphoto28.wdp"/><Relationship Id="rId15" Type="http://schemas.microsoft.com/office/2007/relationships/hdphoto" Target="../media/hdphoto33.wdp"/><Relationship Id="rId10" Type="http://schemas.openxmlformats.org/officeDocument/2006/relationships/image" Target="../media/image61.png"/><Relationship Id="rId4" Type="http://schemas.openxmlformats.org/officeDocument/2006/relationships/image" Target="../media/image58.png"/><Relationship Id="rId9" Type="http://schemas.microsoft.com/office/2007/relationships/hdphoto" Target="../media/hdphoto30.wdp"/><Relationship Id="rId1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4.jpeg"/><Relationship Id="rId7" Type="http://schemas.openxmlformats.org/officeDocument/2006/relationships/image" Target="../media/image6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jpeg"/><Relationship Id="rId11" Type="http://schemas.openxmlformats.org/officeDocument/2006/relationships/image" Target="../media/image71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42.jpeg"/><Relationship Id="rId9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2.jpeg"/><Relationship Id="rId7" Type="http://schemas.openxmlformats.org/officeDocument/2006/relationships/image" Target="../media/image7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42.jpeg"/><Relationship Id="rId9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-buqjQ7IXdY?feature=oembed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0.jpeg"/><Relationship Id="rId3" Type="http://schemas.openxmlformats.org/officeDocument/2006/relationships/image" Target="../media/image81.png"/><Relationship Id="rId7" Type="http://schemas.openxmlformats.org/officeDocument/2006/relationships/image" Target="../media/image85.jpeg"/><Relationship Id="rId12" Type="http://schemas.openxmlformats.org/officeDocument/2006/relationships/image" Target="../media/image89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84.jpeg"/><Relationship Id="rId11" Type="http://schemas.openxmlformats.org/officeDocument/2006/relationships/image" Target="../media/image88.jpeg"/><Relationship Id="rId5" Type="http://schemas.openxmlformats.org/officeDocument/2006/relationships/image" Target="../media/image83.jpeg"/><Relationship Id="rId15" Type="http://schemas.openxmlformats.org/officeDocument/2006/relationships/image" Target="../media/image92.jpeg"/><Relationship Id="rId10" Type="http://schemas.openxmlformats.org/officeDocument/2006/relationships/image" Target="../media/image87.jpeg"/><Relationship Id="rId4" Type="http://schemas.openxmlformats.org/officeDocument/2006/relationships/image" Target="../media/image82.jpeg"/><Relationship Id="rId9" Type="http://schemas.microsoft.com/office/2007/relationships/hdphoto" Target="../media/hdphoto34.wdp"/><Relationship Id="rId14" Type="http://schemas.openxmlformats.org/officeDocument/2006/relationships/image" Target="../media/image9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04.pn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menis.th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39.xml"/><Relationship Id="rId1" Type="http://schemas.openxmlformats.org/officeDocument/2006/relationships/video" Target="https://www.youtube.com/embed/ucXTRHepkUw?feature=oembe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JUaLcGMTpOQ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028257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- Θέση αριθμού διαφάνειας">
            <a:extLst>
              <a:ext uri="{FF2B5EF4-FFF2-40B4-BE49-F238E27FC236}">
                <a16:creationId xmlns:a16="http://schemas.microsoft.com/office/drawing/2014/main" id="{E005F7AB-3AAD-47A1-BE50-204D876E6E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9ECCF4-A8AF-4AE8-9423-34F1548AF2BB}" type="slidenum">
              <a:rPr lang="el-GR" altLang="el-GR">
                <a:solidFill>
                  <a:srgbClr val="33332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 altLang="el-GR">
              <a:solidFill>
                <a:srgbClr val="333329"/>
              </a:solidFill>
            </a:endParaRPr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C9127F07-3A86-48DC-AE10-206F999FDE3A}"/>
              </a:ext>
            </a:extLst>
          </p:cNvPr>
          <p:cNvSpPr txBox="1"/>
          <p:nvPr/>
        </p:nvSpPr>
        <p:spPr>
          <a:xfrm>
            <a:off x="1951037" y="132281"/>
            <a:ext cx="7929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621914"/>
              </a:buClr>
              <a:buSzPct val="85000"/>
              <a:defRPr/>
            </a:pPr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   50 shades of cinema story-telling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srgbClr val="621914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F456D9E9-87D6-40CA-8E0E-29D2AE2174E5}"/>
              </a:ext>
            </a:extLst>
          </p:cNvPr>
          <p:cNvGrpSpPr>
            <a:grpSpLocks/>
          </p:cNvGrpSpPr>
          <p:nvPr/>
        </p:nvGrpSpPr>
        <p:grpSpPr bwMode="auto">
          <a:xfrm>
            <a:off x="118532" y="33869"/>
            <a:ext cx="880535" cy="656987"/>
            <a:chOff x="2304" y="1584"/>
            <a:chExt cx="1740" cy="1554"/>
          </a:xfrm>
        </p:grpSpPr>
        <p:sp>
          <p:nvSpPr>
            <p:cNvPr id="30726" name="Film">
              <a:extLst>
                <a:ext uri="{FF2B5EF4-FFF2-40B4-BE49-F238E27FC236}">
                  <a16:creationId xmlns:a16="http://schemas.microsoft.com/office/drawing/2014/main" id="{F2FCCBA1-F24E-45C9-820B-26DECFD3A4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363 w 21600"/>
                <a:gd name="T3" fmla="*/ 0 h 21600"/>
                <a:gd name="T4" fmla="*/ 726 w 21600"/>
                <a:gd name="T5" fmla="*/ 0 h 21600"/>
                <a:gd name="T6" fmla="*/ 726 w 21600"/>
                <a:gd name="T7" fmla="*/ 579 h 21600"/>
                <a:gd name="T8" fmla="*/ 726 w 21600"/>
                <a:gd name="T9" fmla="*/ 1158 h 21600"/>
                <a:gd name="T10" fmla="*/ 363 w 21600"/>
                <a:gd name="T11" fmla="*/ 1158 h 21600"/>
                <a:gd name="T12" fmla="*/ 0 w 21600"/>
                <a:gd name="T13" fmla="*/ 1158 h 21600"/>
                <a:gd name="T14" fmla="*/ 0 w 21600"/>
                <a:gd name="T15" fmla="*/ 5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ound">
              <a:extLst>
                <a:ext uri="{FF2B5EF4-FFF2-40B4-BE49-F238E27FC236}">
                  <a16:creationId xmlns:a16="http://schemas.microsoft.com/office/drawing/2014/main" id="{6C1F3F5C-5020-46BE-B6DE-8C8326204C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Photo">
              <a:extLst>
                <a:ext uri="{FF2B5EF4-FFF2-40B4-BE49-F238E27FC236}">
                  <a16:creationId xmlns:a16="http://schemas.microsoft.com/office/drawing/2014/main" id="{D6B2DD33-3627-4EBA-AAE2-9CAF1BDB8CE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Music">
              <a:extLst>
                <a:ext uri="{FF2B5EF4-FFF2-40B4-BE49-F238E27FC236}">
                  <a16:creationId xmlns:a16="http://schemas.microsoft.com/office/drawing/2014/main" id="{B3A15423-28C0-4351-97BD-0EF88F8E1D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3" name="Πλαίσιο κειμένου 15">
            <a:extLst>
              <a:ext uri="{FF2B5EF4-FFF2-40B4-BE49-F238E27FC236}">
                <a16:creationId xmlns:a16="http://schemas.microsoft.com/office/drawing/2014/main" id="{61D04C05-19B9-49E3-9E6B-95DCD44D8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01" y="718075"/>
            <a:ext cx="1935163" cy="3619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POLANSKI,  2005</a:t>
            </a:r>
            <a:endParaRPr kumimoji="0" lang="en-US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215030-2900-41A6-8552-17C349B2F61D}"/>
              </a:ext>
            </a:extLst>
          </p:cNvPr>
          <p:cNvGrpSpPr/>
          <p:nvPr/>
        </p:nvGrpSpPr>
        <p:grpSpPr>
          <a:xfrm>
            <a:off x="567279" y="1052502"/>
            <a:ext cx="5699114" cy="5653098"/>
            <a:chOff x="245549" y="1052502"/>
            <a:chExt cx="5699114" cy="5653098"/>
          </a:xfrm>
        </p:grpSpPr>
        <p:pic>
          <p:nvPicPr>
            <p:cNvPr id="2056" name="Εικόνα 1">
              <a:extLst>
                <a:ext uri="{FF2B5EF4-FFF2-40B4-BE49-F238E27FC236}">
                  <a16:creationId xmlns:a16="http://schemas.microsoft.com/office/drawing/2014/main" id="{BA68E21E-C205-4E7C-A53F-4E48AD8D0E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584" t="18835" r="13368" b="20955"/>
            <a:stretch>
              <a:fillRect/>
            </a:stretch>
          </p:blipFill>
          <p:spPr bwMode="auto">
            <a:xfrm>
              <a:off x="250834" y="1083203"/>
              <a:ext cx="2794000" cy="1314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Εικόνα 3">
              <a:extLst>
                <a:ext uri="{FF2B5EF4-FFF2-40B4-BE49-F238E27FC236}">
                  <a16:creationId xmlns:a16="http://schemas.microsoft.com/office/drawing/2014/main" id="{691CF229-08AE-456F-A64D-FBEEE0C0C8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105" t="20070" r="15453" b="19720"/>
            <a:stretch>
              <a:fillRect/>
            </a:stretch>
          </p:blipFill>
          <p:spPr bwMode="auto">
            <a:xfrm>
              <a:off x="245549" y="2523840"/>
              <a:ext cx="2800350" cy="1365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Εικόνα 6">
              <a:extLst>
                <a:ext uri="{FF2B5EF4-FFF2-40B4-BE49-F238E27FC236}">
                  <a16:creationId xmlns:a16="http://schemas.microsoft.com/office/drawing/2014/main" id="{EC07651E-95B7-4226-B0FA-31DBFF7DF7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105" t="21614" r="15451" b="21571"/>
            <a:stretch>
              <a:fillRect/>
            </a:stretch>
          </p:blipFill>
          <p:spPr bwMode="auto">
            <a:xfrm>
              <a:off x="259303" y="4020607"/>
              <a:ext cx="2774950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Εικόνα 7">
              <a:extLst>
                <a:ext uri="{FF2B5EF4-FFF2-40B4-BE49-F238E27FC236}">
                  <a16:creationId xmlns:a16="http://schemas.microsoft.com/office/drawing/2014/main" id="{10B5DA01-6BE8-41C2-9166-9C9802EB7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931" t="21614" r="15453" b="21881"/>
            <a:stretch>
              <a:fillRect/>
            </a:stretch>
          </p:blipFill>
          <p:spPr bwMode="auto">
            <a:xfrm>
              <a:off x="250831" y="5429250"/>
              <a:ext cx="2800350" cy="127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672423CC-1C42-4758-AB31-6A9758FCB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7224" y="1052502"/>
              <a:ext cx="1684869" cy="2852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Camera turns left</a:t>
              </a:r>
              <a:endParaRPr kumimoji="0" lang="en-US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55" name="Εικόνα 2">
              <a:extLst>
                <a:ext uri="{FF2B5EF4-FFF2-40B4-BE49-F238E27FC236}">
                  <a16:creationId xmlns:a16="http://schemas.microsoft.com/office/drawing/2014/main" id="{12D2E974-9CA6-4FBA-BF4A-1827AC83C0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757" t="19762" r="14757" b="21265"/>
            <a:stretch>
              <a:fillRect/>
            </a:stretch>
          </p:blipFill>
          <p:spPr bwMode="auto">
            <a:xfrm>
              <a:off x="3212046" y="1387227"/>
              <a:ext cx="2124075" cy="998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7DA2882D-62BD-4198-9671-9ABA8AF0ED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4313" y="2419854"/>
              <a:ext cx="2800350" cy="6011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l-G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Camera slides left and moves forward</a:t>
              </a:r>
              <a:r>
                <a:rPr lang="en-US" altLang="el-GR" sz="14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altLang="el-GR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following the hero</a:t>
              </a:r>
              <a:endParaRPr kumimoji="0" lang="en-US" altLang="el-G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53" name="Εικόνα 5">
              <a:extLst>
                <a:ext uri="{FF2B5EF4-FFF2-40B4-BE49-F238E27FC236}">
                  <a16:creationId xmlns:a16="http://schemas.microsoft.com/office/drawing/2014/main" id="{A1C963FC-2A30-401C-A493-5309D1ECA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277" t="21922" r="15279" b="22807"/>
            <a:stretch>
              <a:fillRect/>
            </a:stretch>
          </p:blipFill>
          <p:spPr bwMode="auto">
            <a:xfrm>
              <a:off x="3195115" y="2913300"/>
              <a:ext cx="2152650" cy="963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2">
            <a:extLst>
              <a:ext uri="{FF2B5EF4-FFF2-40B4-BE49-F238E27FC236}">
                <a16:creationId xmlns:a16="http://schemas.microsoft.com/office/drawing/2014/main" id="{66117F98-C84B-406E-9282-ECB401A64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BAF7DB5-5A65-471C-9591-729B106A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9B8620B-7490-4EF4-B504-1BAD2176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39702AF2-7FC2-4E8C-B557-3C23810C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771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1284122-D45D-4610-9929-BC221C601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" y="2228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373BA4EA-4BBC-464F-BA31-39E3ED48E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2686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D53D63D0-6680-40B4-8F7D-E172B3EE1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51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783E9869-265C-4DF3-B306-2A00EA58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578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64522F00-4BA3-48FF-BE7B-0B5E2913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706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AA349F5E-BB0A-43FF-B86A-0D0488BF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26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pic>
        <p:nvPicPr>
          <p:cNvPr id="26" name="Εικόνα 8">
            <a:extLst>
              <a:ext uri="{FF2B5EF4-FFF2-40B4-BE49-F238E27FC236}">
                <a16:creationId xmlns:a16="http://schemas.microsoft.com/office/drawing/2014/main" id="{1D9F1DC8-030C-4AE2-99B8-744FD0E4C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105" t="22540" r="15797" b="18176"/>
          <a:stretch>
            <a:fillRect/>
          </a:stretch>
        </p:blipFill>
        <p:spPr bwMode="auto">
          <a:xfrm>
            <a:off x="6937387" y="1136385"/>
            <a:ext cx="282575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Εικόνα 9">
            <a:extLst>
              <a:ext uri="{FF2B5EF4-FFF2-40B4-BE49-F238E27FC236}">
                <a16:creationId xmlns:a16="http://schemas.microsoft.com/office/drawing/2014/main" id="{6632095F-2773-446D-9256-30F535B6BE82}"/>
              </a:ext>
            </a:extLst>
          </p:cNvPr>
          <p:cNvPicPr/>
          <p:nvPr/>
        </p:nvPicPr>
        <p:blipFill rotWithShape="1"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4930" t="21305" r="15452" b="21882"/>
          <a:stretch/>
        </p:blipFill>
        <p:spPr bwMode="auto">
          <a:xfrm>
            <a:off x="6933668" y="2669959"/>
            <a:ext cx="2828925" cy="1297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D4251B-8BE7-48A0-8871-C99CB2EC2B52}"/>
              </a:ext>
            </a:extLst>
          </p:cNvPr>
          <p:cNvCxnSpPr/>
          <p:nvPr/>
        </p:nvCxnSpPr>
        <p:spPr>
          <a:xfrm>
            <a:off x="6366933" y="963278"/>
            <a:ext cx="59267" cy="5758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A07500-2801-4E31-80BB-424D016E931B}"/>
              </a:ext>
            </a:extLst>
          </p:cNvPr>
          <p:cNvCxnSpPr>
            <a:cxnSpLocks/>
          </p:cNvCxnSpPr>
          <p:nvPr/>
        </p:nvCxnSpPr>
        <p:spPr>
          <a:xfrm flipV="1">
            <a:off x="2438396" y="687754"/>
            <a:ext cx="6500472" cy="13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A3539556-AD2A-4230-BEB7-AD73E9E994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14478" y="4906366"/>
            <a:ext cx="1938696" cy="13961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- Θέση αριθμού διαφάνειας">
            <a:extLst>
              <a:ext uri="{FF2B5EF4-FFF2-40B4-BE49-F238E27FC236}">
                <a16:creationId xmlns:a16="http://schemas.microsoft.com/office/drawing/2014/main" id="{E005F7AB-3AAD-47A1-BE50-204D876E6E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9ECCF4-A8AF-4AE8-9423-34F1548AF2BB}" type="slidenum">
              <a:rPr lang="el-GR" altLang="el-GR">
                <a:solidFill>
                  <a:srgbClr val="33332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 altLang="el-GR">
              <a:solidFill>
                <a:srgbClr val="333329"/>
              </a:solidFill>
            </a:endParaRPr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C9127F07-3A86-48DC-AE10-206F999FDE3A}"/>
              </a:ext>
            </a:extLst>
          </p:cNvPr>
          <p:cNvSpPr txBox="1"/>
          <p:nvPr/>
        </p:nvSpPr>
        <p:spPr>
          <a:xfrm>
            <a:off x="1951037" y="132281"/>
            <a:ext cx="7929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621914"/>
              </a:buClr>
              <a:buSzPct val="85000"/>
              <a:defRPr/>
            </a:pPr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   50 shades of cinema story-telling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srgbClr val="621914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F456D9E9-87D6-40CA-8E0E-29D2AE2174E5}"/>
              </a:ext>
            </a:extLst>
          </p:cNvPr>
          <p:cNvGrpSpPr>
            <a:grpSpLocks/>
          </p:cNvGrpSpPr>
          <p:nvPr/>
        </p:nvGrpSpPr>
        <p:grpSpPr bwMode="auto">
          <a:xfrm>
            <a:off x="118532" y="33869"/>
            <a:ext cx="880535" cy="656987"/>
            <a:chOff x="2304" y="1584"/>
            <a:chExt cx="1740" cy="1554"/>
          </a:xfrm>
        </p:grpSpPr>
        <p:sp>
          <p:nvSpPr>
            <p:cNvPr id="30726" name="Film">
              <a:extLst>
                <a:ext uri="{FF2B5EF4-FFF2-40B4-BE49-F238E27FC236}">
                  <a16:creationId xmlns:a16="http://schemas.microsoft.com/office/drawing/2014/main" id="{F2FCCBA1-F24E-45C9-820B-26DECFD3A4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363 w 21600"/>
                <a:gd name="T3" fmla="*/ 0 h 21600"/>
                <a:gd name="T4" fmla="*/ 726 w 21600"/>
                <a:gd name="T5" fmla="*/ 0 h 21600"/>
                <a:gd name="T6" fmla="*/ 726 w 21600"/>
                <a:gd name="T7" fmla="*/ 579 h 21600"/>
                <a:gd name="T8" fmla="*/ 726 w 21600"/>
                <a:gd name="T9" fmla="*/ 1158 h 21600"/>
                <a:gd name="T10" fmla="*/ 363 w 21600"/>
                <a:gd name="T11" fmla="*/ 1158 h 21600"/>
                <a:gd name="T12" fmla="*/ 0 w 21600"/>
                <a:gd name="T13" fmla="*/ 1158 h 21600"/>
                <a:gd name="T14" fmla="*/ 0 w 21600"/>
                <a:gd name="T15" fmla="*/ 5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ound">
              <a:extLst>
                <a:ext uri="{FF2B5EF4-FFF2-40B4-BE49-F238E27FC236}">
                  <a16:creationId xmlns:a16="http://schemas.microsoft.com/office/drawing/2014/main" id="{6C1F3F5C-5020-46BE-B6DE-8C8326204C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Photo">
              <a:extLst>
                <a:ext uri="{FF2B5EF4-FFF2-40B4-BE49-F238E27FC236}">
                  <a16:creationId xmlns:a16="http://schemas.microsoft.com/office/drawing/2014/main" id="{D6B2DD33-3627-4EBA-AAE2-9CAF1BDB8CE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Music">
              <a:extLst>
                <a:ext uri="{FF2B5EF4-FFF2-40B4-BE49-F238E27FC236}">
                  <a16:creationId xmlns:a16="http://schemas.microsoft.com/office/drawing/2014/main" id="{B3A15423-28C0-4351-97BD-0EF88F8E1D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Rectangle 12">
            <a:extLst>
              <a:ext uri="{FF2B5EF4-FFF2-40B4-BE49-F238E27FC236}">
                <a16:creationId xmlns:a16="http://schemas.microsoft.com/office/drawing/2014/main" id="{66117F98-C84B-406E-9282-ECB401A64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BAF7DB5-5A65-471C-9591-729B106A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9B8620B-7490-4EF4-B504-1BAD2176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39702AF2-7FC2-4E8C-B557-3C23810C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771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1284122-D45D-4610-9929-BC221C601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" y="2228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783E9869-265C-4DF3-B306-2A00EA58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578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64522F00-4BA3-48FF-BE7B-0B5E2913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706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AA349F5E-BB0A-43FF-B86A-0D0488BF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26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D4251B-8BE7-48A0-8871-C99CB2EC2B52}"/>
              </a:ext>
            </a:extLst>
          </p:cNvPr>
          <p:cNvCxnSpPr/>
          <p:nvPr/>
        </p:nvCxnSpPr>
        <p:spPr>
          <a:xfrm>
            <a:off x="6382981" y="931872"/>
            <a:ext cx="59267" cy="5758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A07500-2801-4E31-80BB-424D016E931B}"/>
              </a:ext>
            </a:extLst>
          </p:cNvPr>
          <p:cNvCxnSpPr>
            <a:cxnSpLocks/>
          </p:cNvCxnSpPr>
          <p:nvPr/>
        </p:nvCxnSpPr>
        <p:spPr>
          <a:xfrm flipV="1">
            <a:off x="2438396" y="687754"/>
            <a:ext cx="6500472" cy="13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16F66C1-271D-4E50-9F3B-3C91B0F4C2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34" t="73313" r="1429" b="618"/>
          <a:stretch/>
        </p:blipFill>
        <p:spPr>
          <a:xfrm rot="10800000">
            <a:off x="331581" y="922887"/>
            <a:ext cx="5162646" cy="18795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F63175-008C-4D72-8382-B25BD0D345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8" t="56635" r="615" b="26574"/>
          <a:stretch/>
        </p:blipFill>
        <p:spPr>
          <a:xfrm rot="10800000">
            <a:off x="330945" y="2808588"/>
            <a:ext cx="5142396" cy="12619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D3B1DA-E226-451C-9C39-35A60C2187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1" t="23982" b="42239"/>
          <a:stretch/>
        </p:blipFill>
        <p:spPr>
          <a:xfrm rot="10800000">
            <a:off x="302227" y="3995345"/>
            <a:ext cx="5162647" cy="254882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66F9B7C-9307-488B-8F44-C9CF41FA6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242"/>
          <a:stretch/>
        </p:blipFill>
        <p:spPr>
          <a:xfrm rot="10800000">
            <a:off x="6639440" y="930476"/>
            <a:ext cx="5283683" cy="18104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415A59-BF9C-4E87-B984-31393ABA5E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36" b="8188"/>
          <a:stretch/>
        </p:blipFill>
        <p:spPr>
          <a:xfrm rot="10800000">
            <a:off x="6644207" y="2411290"/>
            <a:ext cx="5278219" cy="41328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3539556-AD2A-4230-BEB7-AD73E9E99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4478" y="4906366"/>
            <a:ext cx="1938696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603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- Θέση αριθμού διαφάνειας">
            <a:extLst>
              <a:ext uri="{FF2B5EF4-FFF2-40B4-BE49-F238E27FC236}">
                <a16:creationId xmlns:a16="http://schemas.microsoft.com/office/drawing/2014/main" id="{E005F7AB-3AAD-47A1-BE50-204D876E6E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9ECCF4-A8AF-4AE8-9423-34F1548AF2BB}" type="slidenum">
              <a:rPr lang="el-GR" altLang="el-GR">
                <a:solidFill>
                  <a:srgbClr val="33332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 altLang="el-GR">
              <a:solidFill>
                <a:srgbClr val="333329"/>
              </a:solidFill>
            </a:endParaRPr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C9127F07-3A86-48DC-AE10-206F999FDE3A}"/>
              </a:ext>
            </a:extLst>
          </p:cNvPr>
          <p:cNvSpPr txBox="1"/>
          <p:nvPr/>
        </p:nvSpPr>
        <p:spPr>
          <a:xfrm>
            <a:off x="1951037" y="132281"/>
            <a:ext cx="7929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621914"/>
              </a:buClr>
              <a:buSzPct val="85000"/>
              <a:defRPr/>
            </a:pPr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   50 shades of cinema story-telling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srgbClr val="621914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F456D9E9-87D6-40CA-8E0E-29D2AE2174E5}"/>
              </a:ext>
            </a:extLst>
          </p:cNvPr>
          <p:cNvGrpSpPr>
            <a:grpSpLocks/>
          </p:cNvGrpSpPr>
          <p:nvPr/>
        </p:nvGrpSpPr>
        <p:grpSpPr bwMode="auto">
          <a:xfrm>
            <a:off x="118532" y="33869"/>
            <a:ext cx="880535" cy="656987"/>
            <a:chOff x="2304" y="1584"/>
            <a:chExt cx="1740" cy="1554"/>
          </a:xfrm>
        </p:grpSpPr>
        <p:sp>
          <p:nvSpPr>
            <p:cNvPr id="30726" name="Film">
              <a:extLst>
                <a:ext uri="{FF2B5EF4-FFF2-40B4-BE49-F238E27FC236}">
                  <a16:creationId xmlns:a16="http://schemas.microsoft.com/office/drawing/2014/main" id="{F2FCCBA1-F24E-45C9-820B-26DECFD3A4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363 w 21600"/>
                <a:gd name="T3" fmla="*/ 0 h 21600"/>
                <a:gd name="T4" fmla="*/ 726 w 21600"/>
                <a:gd name="T5" fmla="*/ 0 h 21600"/>
                <a:gd name="T6" fmla="*/ 726 w 21600"/>
                <a:gd name="T7" fmla="*/ 579 h 21600"/>
                <a:gd name="T8" fmla="*/ 726 w 21600"/>
                <a:gd name="T9" fmla="*/ 1158 h 21600"/>
                <a:gd name="T10" fmla="*/ 363 w 21600"/>
                <a:gd name="T11" fmla="*/ 1158 h 21600"/>
                <a:gd name="T12" fmla="*/ 0 w 21600"/>
                <a:gd name="T13" fmla="*/ 1158 h 21600"/>
                <a:gd name="T14" fmla="*/ 0 w 21600"/>
                <a:gd name="T15" fmla="*/ 5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ound">
              <a:extLst>
                <a:ext uri="{FF2B5EF4-FFF2-40B4-BE49-F238E27FC236}">
                  <a16:creationId xmlns:a16="http://schemas.microsoft.com/office/drawing/2014/main" id="{6C1F3F5C-5020-46BE-B6DE-8C8326204C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Photo">
              <a:extLst>
                <a:ext uri="{FF2B5EF4-FFF2-40B4-BE49-F238E27FC236}">
                  <a16:creationId xmlns:a16="http://schemas.microsoft.com/office/drawing/2014/main" id="{D6B2DD33-3627-4EBA-AAE2-9CAF1BDB8CE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Music">
              <a:extLst>
                <a:ext uri="{FF2B5EF4-FFF2-40B4-BE49-F238E27FC236}">
                  <a16:creationId xmlns:a16="http://schemas.microsoft.com/office/drawing/2014/main" id="{B3A15423-28C0-4351-97BD-0EF88F8E1D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Rectangle 12">
            <a:extLst>
              <a:ext uri="{FF2B5EF4-FFF2-40B4-BE49-F238E27FC236}">
                <a16:creationId xmlns:a16="http://schemas.microsoft.com/office/drawing/2014/main" id="{66117F98-C84B-406E-9282-ECB401A64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BAF7DB5-5A65-471C-9591-729B106A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9B8620B-7490-4EF4-B504-1BAD2176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39702AF2-7FC2-4E8C-B557-3C23810C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771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D53D63D0-6680-40B4-8F7D-E172B3EE1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513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783E9869-265C-4DF3-B306-2A00EA58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578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64522F00-4BA3-48FF-BE7B-0B5E2913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706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AA349F5E-BB0A-43FF-B86A-0D0488BF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26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D4251B-8BE7-48A0-8871-C99CB2EC2B52}"/>
              </a:ext>
            </a:extLst>
          </p:cNvPr>
          <p:cNvCxnSpPr/>
          <p:nvPr/>
        </p:nvCxnSpPr>
        <p:spPr>
          <a:xfrm>
            <a:off x="6366933" y="963278"/>
            <a:ext cx="59267" cy="5758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Εικόνα 16">
            <a:extLst>
              <a:ext uri="{FF2B5EF4-FFF2-40B4-BE49-F238E27FC236}">
                <a16:creationId xmlns:a16="http://schemas.microsoft.com/office/drawing/2014/main" id="{47D0D68F-A326-4196-8050-1A4321979A09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972" t="21923" r="16319" b="22499"/>
          <a:stretch/>
        </p:blipFill>
        <p:spPr bwMode="auto">
          <a:xfrm>
            <a:off x="491069" y="1101513"/>
            <a:ext cx="2886075" cy="1331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Εικόνα 17">
            <a:extLst>
              <a:ext uri="{FF2B5EF4-FFF2-40B4-BE49-F238E27FC236}">
                <a16:creationId xmlns:a16="http://schemas.microsoft.com/office/drawing/2014/main" id="{16536402-B65B-47F6-89EE-B1AC094AA460}"/>
              </a:ext>
            </a:extLst>
          </p:cNvPr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973" t="22849" r="16318" b="22808"/>
          <a:stretch/>
        </p:blipFill>
        <p:spPr bwMode="auto">
          <a:xfrm>
            <a:off x="478884" y="2574599"/>
            <a:ext cx="2886075" cy="1302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Εικόνα 18">
            <a:extLst>
              <a:ext uri="{FF2B5EF4-FFF2-40B4-BE49-F238E27FC236}">
                <a16:creationId xmlns:a16="http://schemas.microsoft.com/office/drawing/2014/main" id="{A7D6B19B-6816-4054-8453-1B18E98CFD96}"/>
              </a:ext>
            </a:extLst>
          </p:cNvPr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973" t="21305" r="16145" b="22499"/>
          <a:stretch/>
        </p:blipFill>
        <p:spPr bwMode="auto">
          <a:xfrm>
            <a:off x="487346" y="3985158"/>
            <a:ext cx="2886075" cy="1343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Εικόνα 19">
            <a:extLst>
              <a:ext uri="{FF2B5EF4-FFF2-40B4-BE49-F238E27FC236}">
                <a16:creationId xmlns:a16="http://schemas.microsoft.com/office/drawing/2014/main" id="{7BA5D157-E378-4CC8-A63D-B77B9146F37C}"/>
              </a:ext>
            </a:extLst>
          </p:cNvPr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972" t="21614" r="16319" b="23116"/>
          <a:stretch/>
        </p:blipFill>
        <p:spPr bwMode="auto">
          <a:xfrm>
            <a:off x="512744" y="5433698"/>
            <a:ext cx="2886075" cy="13246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Εικόνα 25">
            <a:extLst>
              <a:ext uri="{FF2B5EF4-FFF2-40B4-BE49-F238E27FC236}">
                <a16:creationId xmlns:a16="http://schemas.microsoft.com/office/drawing/2014/main" id="{1D0651A8-0EBF-447D-AC76-55E9F9C89847}"/>
              </a:ext>
            </a:extLst>
          </p:cNvPr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278" t="23158" r="16319" b="22190"/>
          <a:stretch/>
        </p:blipFill>
        <p:spPr bwMode="auto">
          <a:xfrm>
            <a:off x="6918323" y="1031001"/>
            <a:ext cx="2886075" cy="1296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Εικόνα 21">
            <a:extLst>
              <a:ext uri="{FF2B5EF4-FFF2-40B4-BE49-F238E27FC236}">
                <a16:creationId xmlns:a16="http://schemas.microsoft.com/office/drawing/2014/main" id="{A2CEEC49-4389-4797-9560-9A3BC5757D31}"/>
              </a:ext>
            </a:extLst>
          </p:cNvPr>
          <p:cNvPicPr/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146" t="21923" r="16667" b="22499"/>
          <a:stretch/>
        </p:blipFill>
        <p:spPr bwMode="auto">
          <a:xfrm>
            <a:off x="6905101" y="2446844"/>
            <a:ext cx="2886075" cy="1341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Εικόνα 22">
            <a:extLst>
              <a:ext uri="{FF2B5EF4-FFF2-40B4-BE49-F238E27FC236}">
                <a16:creationId xmlns:a16="http://schemas.microsoft.com/office/drawing/2014/main" id="{7BD8A07A-DEAE-4F6B-AA8E-F6DCAF68037B}"/>
              </a:ext>
            </a:extLst>
          </p:cNvPr>
          <p:cNvPicPr/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99" t="22231" r="16146" b="22190"/>
          <a:stretch/>
        </p:blipFill>
        <p:spPr bwMode="auto">
          <a:xfrm>
            <a:off x="6859906" y="3905141"/>
            <a:ext cx="2942590" cy="1350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Εικόνα 23">
            <a:extLst>
              <a:ext uri="{FF2B5EF4-FFF2-40B4-BE49-F238E27FC236}">
                <a16:creationId xmlns:a16="http://schemas.microsoft.com/office/drawing/2014/main" id="{F49D87E3-51B4-4210-AA07-962094DD7D93}"/>
              </a:ext>
            </a:extLst>
          </p:cNvPr>
          <p:cNvPicPr/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146" t="21923" r="16492" b="22190"/>
          <a:stretch/>
        </p:blipFill>
        <p:spPr bwMode="auto">
          <a:xfrm>
            <a:off x="6876524" y="5365751"/>
            <a:ext cx="2943225" cy="13728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2" name="Πλαίσιο κειμένου 37">
            <a:extLst>
              <a:ext uri="{FF2B5EF4-FFF2-40B4-BE49-F238E27FC236}">
                <a16:creationId xmlns:a16="http://schemas.microsoft.com/office/drawing/2014/main" id="{5737799F-A00D-44B2-A3E9-B0FD49D8C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824" y="681678"/>
            <a:ext cx="18577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0215"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REED,  1968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 Box 2">
            <a:extLst>
              <a:ext uri="{FF2B5EF4-FFF2-40B4-BE49-F238E27FC236}">
                <a16:creationId xmlns:a16="http://schemas.microsoft.com/office/drawing/2014/main" id="{9DD45112-2D0F-4F09-B6BD-D24D40895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80599" y="6075700"/>
            <a:ext cx="2230121" cy="3759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 moves backwards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1D3A7DB-1443-43E8-9237-4497BC0C08AA}"/>
              </a:ext>
            </a:extLst>
          </p:cNvPr>
          <p:cNvCxnSpPr>
            <a:cxnSpLocks/>
          </p:cNvCxnSpPr>
          <p:nvPr/>
        </p:nvCxnSpPr>
        <p:spPr>
          <a:xfrm flipV="1">
            <a:off x="2438396" y="687754"/>
            <a:ext cx="6500472" cy="13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21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- Θέση αριθμού διαφάνειας">
            <a:extLst>
              <a:ext uri="{FF2B5EF4-FFF2-40B4-BE49-F238E27FC236}">
                <a16:creationId xmlns:a16="http://schemas.microsoft.com/office/drawing/2014/main" id="{E005F7AB-3AAD-47A1-BE50-204D876E6E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9ECCF4-A8AF-4AE8-9423-34F1548AF2BB}" type="slidenum">
              <a:rPr lang="el-GR" altLang="el-GR">
                <a:solidFill>
                  <a:srgbClr val="33332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 altLang="el-GR">
              <a:solidFill>
                <a:srgbClr val="333329"/>
              </a:solidFill>
            </a:endParaRPr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C9127F07-3A86-48DC-AE10-206F999FDE3A}"/>
              </a:ext>
            </a:extLst>
          </p:cNvPr>
          <p:cNvSpPr txBox="1"/>
          <p:nvPr/>
        </p:nvSpPr>
        <p:spPr>
          <a:xfrm>
            <a:off x="1951037" y="132281"/>
            <a:ext cx="7929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621914"/>
              </a:buClr>
              <a:buSzPct val="85000"/>
              <a:defRPr/>
            </a:pPr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   50 shades of cinema story-telling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srgbClr val="621914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F456D9E9-87D6-40CA-8E0E-29D2AE2174E5}"/>
              </a:ext>
            </a:extLst>
          </p:cNvPr>
          <p:cNvGrpSpPr>
            <a:grpSpLocks/>
          </p:cNvGrpSpPr>
          <p:nvPr/>
        </p:nvGrpSpPr>
        <p:grpSpPr bwMode="auto">
          <a:xfrm>
            <a:off x="118532" y="33869"/>
            <a:ext cx="880535" cy="656987"/>
            <a:chOff x="2304" y="1584"/>
            <a:chExt cx="1740" cy="1554"/>
          </a:xfrm>
        </p:grpSpPr>
        <p:sp>
          <p:nvSpPr>
            <p:cNvPr id="30726" name="Film">
              <a:extLst>
                <a:ext uri="{FF2B5EF4-FFF2-40B4-BE49-F238E27FC236}">
                  <a16:creationId xmlns:a16="http://schemas.microsoft.com/office/drawing/2014/main" id="{F2FCCBA1-F24E-45C9-820B-26DECFD3A4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363 w 21600"/>
                <a:gd name="T3" fmla="*/ 0 h 21600"/>
                <a:gd name="T4" fmla="*/ 726 w 21600"/>
                <a:gd name="T5" fmla="*/ 0 h 21600"/>
                <a:gd name="T6" fmla="*/ 726 w 21600"/>
                <a:gd name="T7" fmla="*/ 579 h 21600"/>
                <a:gd name="T8" fmla="*/ 726 w 21600"/>
                <a:gd name="T9" fmla="*/ 1158 h 21600"/>
                <a:gd name="T10" fmla="*/ 363 w 21600"/>
                <a:gd name="T11" fmla="*/ 1158 h 21600"/>
                <a:gd name="T12" fmla="*/ 0 w 21600"/>
                <a:gd name="T13" fmla="*/ 1158 h 21600"/>
                <a:gd name="T14" fmla="*/ 0 w 21600"/>
                <a:gd name="T15" fmla="*/ 5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ound">
              <a:extLst>
                <a:ext uri="{FF2B5EF4-FFF2-40B4-BE49-F238E27FC236}">
                  <a16:creationId xmlns:a16="http://schemas.microsoft.com/office/drawing/2014/main" id="{6C1F3F5C-5020-46BE-B6DE-8C8326204C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Photo">
              <a:extLst>
                <a:ext uri="{FF2B5EF4-FFF2-40B4-BE49-F238E27FC236}">
                  <a16:creationId xmlns:a16="http://schemas.microsoft.com/office/drawing/2014/main" id="{D6B2DD33-3627-4EBA-AAE2-9CAF1BDB8CE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Music">
              <a:extLst>
                <a:ext uri="{FF2B5EF4-FFF2-40B4-BE49-F238E27FC236}">
                  <a16:creationId xmlns:a16="http://schemas.microsoft.com/office/drawing/2014/main" id="{B3A15423-28C0-4351-97BD-0EF88F8E1D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Rectangle 12">
            <a:extLst>
              <a:ext uri="{FF2B5EF4-FFF2-40B4-BE49-F238E27FC236}">
                <a16:creationId xmlns:a16="http://schemas.microsoft.com/office/drawing/2014/main" id="{66117F98-C84B-406E-9282-ECB401A64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BAF7DB5-5A65-471C-9591-729B106A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9B8620B-7490-4EF4-B504-1BAD2176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64522F00-4BA3-48FF-BE7B-0B5E2913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706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AA349F5E-BB0A-43FF-B86A-0D0488BF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26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D4251B-8BE7-48A0-8871-C99CB2EC2B52}"/>
              </a:ext>
            </a:extLst>
          </p:cNvPr>
          <p:cNvCxnSpPr/>
          <p:nvPr/>
        </p:nvCxnSpPr>
        <p:spPr>
          <a:xfrm>
            <a:off x="6366933" y="963278"/>
            <a:ext cx="59267" cy="5758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Εικόνα 24">
            <a:extLst>
              <a:ext uri="{FF2B5EF4-FFF2-40B4-BE49-F238E27FC236}">
                <a16:creationId xmlns:a16="http://schemas.microsoft.com/office/drawing/2014/main" id="{48778C59-122D-4C90-95AA-F5B3DD730035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972" t="22540" r="16319" b="22190"/>
          <a:stretch/>
        </p:blipFill>
        <p:spPr bwMode="auto">
          <a:xfrm>
            <a:off x="477127" y="1044942"/>
            <a:ext cx="2943225" cy="1350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Εικόνα 26">
            <a:extLst>
              <a:ext uri="{FF2B5EF4-FFF2-40B4-BE49-F238E27FC236}">
                <a16:creationId xmlns:a16="http://schemas.microsoft.com/office/drawing/2014/main" id="{28E8B81A-5722-4816-9A3E-5B38618E1B0B}"/>
              </a:ext>
            </a:extLst>
          </p:cNvPr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319" t="22849" r="16319" b="23116"/>
          <a:stretch/>
        </p:blipFill>
        <p:spPr bwMode="auto">
          <a:xfrm>
            <a:off x="484173" y="2519881"/>
            <a:ext cx="2943225" cy="1327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Text Box 2">
            <a:extLst>
              <a:ext uri="{FF2B5EF4-FFF2-40B4-BE49-F238E27FC236}">
                <a16:creationId xmlns:a16="http://schemas.microsoft.com/office/drawing/2014/main" id="{AF89D7D8-D489-4A58-A74D-EBF4C3D9A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025" y="1402077"/>
            <a:ext cx="2495550" cy="50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 moves forward following the hero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Εικόνα 27">
            <a:extLst>
              <a:ext uri="{FF2B5EF4-FFF2-40B4-BE49-F238E27FC236}">
                <a16:creationId xmlns:a16="http://schemas.microsoft.com/office/drawing/2014/main" id="{8EA30856-4D67-4DCE-87C7-59FCF910EFFF}"/>
              </a:ext>
            </a:extLst>
          </p:cNvPr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146" t="22539" r="15971" b="22809"/>
          <a:stretch/>
        </p:blipFill>
        <p:spPr bwMode="auto">
          <a:xfrm>
            <a:off x="476419" y="3973660"/>
            <a:ext cx="2943225" cy="1332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Εικόνα 28">
            <a:extLst>
              <a:ext uri="{FF2B5EF4-FFF2-40B4-BE49-F238E27FC236}">
                <a16:creationId xmlns:a16="http://schemas.microsoft.com/office/drawing/2014/main" id="{5804AB28-21B7-4ABE-A04A-D258DC4327FF}"/>
              </a:ext>
            </a:extLst>
          </p:cNvPr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972" t="23467" r="16492" b="22499"/>
          <a:stretch/>
        </p:blipFill>
        <p:spPr bwMode="auto">
          <a:xfrm>
            <a:off x="3555257" y="4382596"/>
            <a:ext cx="2049780" cy="922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6" name="Text Box 2">
            <a:extLst>
              <a:ext uri="{FF2B5EF4-FFF2-40B4-BE49-F238E27FC236}">
                <a16:creationId xmlns:a16="http://schemas.microsoft.com/office/drawing/2014/main" id="{5D12A501-DB43-4193-AC55-BC06B70DB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42" y="3786570"/>
            <a:ext cx="2495550" cy="533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 moves forward approaching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Εικόνα 29">
            <a:extLst>
              <a:ext uri="{FF2B5EF4-FFF2-40B4-BE49-F238E27FC236}">
                <a16:creationId xmlns:a16="http://schemas.microsoft.com/office/drawing/2014/main" id="{B6C091B7-645A-4E6B-A546-CC283E7168DF}"/>
              </a:ext>
            </a:extLst>
          </p:cNvPr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98" t="22232" r="15973" b="23116"/>
          <a:stretch/>
        </p:blipFill>
        <p:spPr bwMode="auto">
          <a:xfrm>
            <a:off x="475731" y="5419197"/>
            <a:ext cx="2943225" cy="13252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Εικόνα 31">
            <a:extLst>
              <a:ext uri="{FF2B5EF4-FFF2-40B4-BE49-F238E27FC236}">
                <a16:creationId xmlns:a16="http://schemas.microsoft.com/office/drawing/2014/main" id="{9947B0AC-0503-4835-A96F-1AB6D467C104}"/>
              </a:ext>
            </a:extLst>
          </p:cNvPr>
          <p:cNvPicPr/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972" t="22540" r="16319" b="22499"/>
          <a:stretch/>
        </p:blipFill>
        <p:spPr bwMode="auto">
          <a:xfrm>
            <a:off x="6857987" y="961032"/>
            <a:ext cx="2990850" cy="1364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Εικόνα 32">
            <a:extLst>
              <a:ext uri="{FF2B5EF4-FFF2-40B4-BE49-F238E27FC236}">
                <a16:creationId xmlns:a16="http://schemas.microsoft.com/office/drawing/2014/main" id="{2489C74B-EA46-46BD-ACED-C3D40D0D7CE8}"/>
              </a:ext>
            </a:extLst>
          </p:cNvPr>
          <p:cNvPicPr/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971" t="22849" r="16494" b="22809"/>
          <a:stretch/>
        </p:blipFill>
        <p:spPr bwMode="auto">
          <a:xfrm>
            <a:off x="6857636" y="2443417"/>
            <a:ext cx="2990850" cy="1353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Εικόνα 33">
            <a:extLst>
              <a:ext uri="{FF2B5EF4-FFF2-40B4-BE49-F238E27FC236}">
                <a16:creationId xmlns:a16="http://schemas.microsoft.com/office/drawing/2014/main" id="{77210319-6B61-4F86-A477-873CE9555341}"/>
              </a:ext>
            </a:extLst>
          </p:cNvPr>
          <p:cNvPicPr/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145" t="22849" r="17014" b="22499"/>
          <a:stretch/>
        </p:blipFill>
        <p:spPr bwMode="auto">
          <a:xfrm>
            <a:off x="6868167" y="3893202"/>
            <a:ext cx="2990850" cy="1374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Εικόνα 34">
            <a:extLst>
              <a:ext uri="{FF2B5EF4-FFF2-40B4-BE49-F238E27FC236}">
                <a16:creationId xmlns:a16="http://schemas.microsoft.com/office/drawing/2014/main" id="{98903DBB-450E-437D-827F-251F7ADD6F6F}"/>
              </a:ext>
            </a:extLst>
          </p:cNvPr>
          <p:cNvPicPr/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6146" t="23159" r="16319" b="23425"/>
          <a:stretch/>
        </p:blipFill>
        <p:spPr bwMode="auto">
          <a:xfrm>
            <a:off x="6861358" y="5377621"/>
            <a:ext cx="2990850" cy="13296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Εικόνα 35">
            <a:extLst>
              <a:ext uri="{FF2B5EF4-FFF2-40B4-BE49-F238E27FC236}">
                <a16:creationId xmlns:a16="http://schemas.microsoft.com/office/drawing/2014/main" id="{5F419270-39CF-4888-9F72-8BEA9F073265}"/>
              </a:ext>
            </a:extLst>
          </p:cNvPr>
          <p:cNvPicPr/>
          <p:nvPr/>
        </p:nvPicPr>
        <p:blipFill rotWithShape="1">
          <a:blip r:embed="rId20" cstate="email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99" t="22539" r="16146" b="22809"/>
          <a:stretch/>
        </p:blipFill>
        <p:spPr bwMode="auto">
          <a:xfrm>
            <a:off x="9939867" y="5785926"/>
            <a:ext cx="2041525" cy="921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3" name="Text Box 2">
            <a:extLst>
              <a:ext uri="{FF2B5EF4-FFF2-40B4-BE49-F238E27FC236}">
                <a16:creationId xmlns:a16="http://schemas.microsoft.com/office/drawing/2014/main" id="{88DD3585-539B-41D3-BFAE-E80AC2A98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8486" y="5371541"/>
            <a:ext cx="24955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 turns left/upwards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FEB3E5-C5C5-44C8-B34C-BDEBC2162E8A}"/>
              </a:ext>
            </a:extLst>
          </p:cNvPr>
          <p:cNvCxnSpPr/>
          <p:nvPr/>
        </p:nvCxnSpPr>
        <p:spPr>
          <a:xfrm>
            <a:off x="2386899" y="904527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2EA595-10EB-4FE0-A14C-815D2D7CE9E1}"/>
              </a:ext>
            </a:extLst>
          </p:cNvPr>
          <p:cNvCxnSpPr>
            <a:cxnSpLocks/>
          </p:cNvCxnSpPr>
          <p:nvPr/>
        </p:nvCxnSpPr>
        <p:spPr>
          <a:xfrm flipV="1">
            <a:off x="2438396" y="687754"/>
            <a:ext cx="6500472" cy="13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Έλλειψη 13">
            <a:extLst>
              <a:ext uri="{FF2B5EF4-FFF2-40B4-BE49-F238E27FC236}">
                <a16:creationId xmlns:a16="http://schemas.microsoft.com/office/drawing/2014/main" id="{631D3D64-9F4B-4026-A3AB-5E554C767F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50836" y="5678231"/>
            <a:ext cx="2040465" cy="9220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rot="0" vert="horz" wrap="square" lIns="9144" tIns="9144" rIns="9144" bIns="9144" anchor="ctr" anchorCtr="0" upright="1">
            <a:noAutofit/>
          </a:bodyPr>
          <a:lstStyle/>
          <a:p>
            <a:pPr marL="45021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l-GR" sz="2600" kern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1’05’’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326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- Θέση αριθμού διαφάνειας">
            <a:extLst>
              <a:ext uri="{FF2B5EF4-FFF2-40B4-BE49-F238E27FC236}">
                <a16:creationId xmlns:a16="http://schemas.microsoft.com/office/drawing/2014/main" id="{E005F7AB-3AAD-47A1-BE50-204D876E6E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9ECCF4-A8AF-4AE8-9423-34F1548AF2BB}" type="slidenum">
              <a:rPr lang="el-GR" altLang="el-GR">
                <a:solidFill>
                  <a:srgbClr val="33332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l-GR" altLang="el-GR">
              <a:solidFill>
                <a:srgbClr val="333329"/>
              </a:solidFill>
            </a:endParaRPr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C9127F07-3A86-48DC-AE10-206F999FDE3A}"/>
              </a:ext>
            </a:extLst>
          </p:cNvPr>
          <p:cNvSpPr txBox="1"/>
          <p:nvPr/>
        </p:nvSpPr>
        <p:spPr>
          <a:xfrm>
            <a:off x="1951037" y="132281"/>
            <a:ext cx="7929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621914"/>
              </a:buClr>
              <a:buSzPct val="85000"/>
              <a:defRPr/>
            </a:pPr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   50 shades of cinema story-telling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srgbClr val="621914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F456D9E9-87D6-40CA-8E0E-29D2AE2174E5}"/>
              </a:ext>
            </a:extLst>
          </p:cNvPr>
          <p:cNvGrpSpPr>
            <a:grpSpLocks/>
          </p:cNvGrpSpPr>
          <p:nvPr/>
        </p:nvGrpSpPr>
        <p:grpSpPr bwMode="auto">
          <a:xfrm>
            <a:off x="118532" y="33869"/>
            <a:ext cx="880535" cy="656987"/>
            <a:chOff x="2304" y="1584"/>
            <a:chExt cx="1740" cy="1554"/>
          </a:xfrm>
        </p:grpSpPr>
        <p:sp>
          <p:nvSpPr>
            <p:cNvPr id="30726" name="Film">
              <a:extLst>
                <a:ext uri="{FF2B5EF4-FFF2-40B4-BE49-F238E27FC236}">
                  <a16:creationId xmlns:a16="http://schemas.microsoft.com/office/drawing/2014/main" id="{F2FCCBA1-F24E-45C9-820B-26DECFD3A4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363 w 21600"/>
                <a:gd name="T3" fmla="*/ 0 h 21600"/>
                <a:gd name="T4" fmla="*/ 726 w 21600"/>
                <a:gd name="T5" fmla="*/ 0 h 21600"/>
                <a:gd name="T6" fmla="*/ 726 w 21600"/>
                <a:gd name="T7" fmla="*/ 579 h 21600"/>
                <a:gd name="T8" fmla="*/ 726 w 21600"/>
                <a:gd name="T9" fmla="*/ 1158 h 21600"/>
                <a:gd name="T10" fmla="*/ 363 w 21600"/>
                <a:gd name="T11" fmla="*/ 1158 h 21600"/>
                <a:gd name="T12" fmla="*/ 0 w 21600"/>
                <a:gd name="T13" fmla="*/ 1158 h 21600"/>
                <a:gd name="T14" fmla="*/ 0 w 21600"/>
                <a:gd name="T15" fmla="*/ 5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ound">
              <a:extLst>
                <a:ext uri="{FF2B5EF4-FFF2-40B4-BE49-F238E27FC236}">
                  <a16:creationId xmlns:a16="http://schemas.microsoft.com/office/drawing/2014/main" id="{6C1F3F5C-5020-46BE-B6DE-8C8326204C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Photo">
              <a:extLst>
                <a:ext uri="{FF2B5EF4-FFF2-40B4-BE49-F238E27FC236}">
                  <a16:creationId xmlns:a16="http://schemas.microsoft.com/office/drawing/2014/main" id="{D6B2DD33-3627-4EBA-AAE2-9CAF1BDB8CE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Music">
              <a:extLst>
                <a:ext uri="{FF2B5EF4-FFF2-40B4-BE49-F238E27FC236}">
                  <a16:creationId xmlns:a16="http://schemas.microsoft.com/office/drawing/2014/main" id="{B3A15423-28C0-4351-97BD-0EF88F8E1D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Rectangle 12">
            <a:extLst>
              <a:ext uri="{FF2B5EF4-FFF2-40B4-BE49-F238E27FC236}">
                <a16:creationId xmlns:a16="http://schemas.microsoft.com/office/drawing/2014/main" id="{66117F98-C84B-406E-9282-ECB401A64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BAF7DB5-5A65-471C-9591-729B106A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9B8620B-7490-4EF4-B504-1BAD2176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1284122-D45D-4610-9929-BC221C601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" y="2228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783E9869-265C-4DF3-B306-2A00EA58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578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64522F00-4BA3-48FF-BE7B-0B5E2913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706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AA349F5E-BB0A-43FF-B86A-0D0488BF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26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D4251B-8BE7-48A0-8871-C99CB2EC2B52}"/>
              </a:ext>
            </a:extLst>
          </p:cNvPr>
          <p:cNvCxnSpPr/>
          <p:nvPr/>
        </p:nvCxnSpPr>
        <p:spPr>
          <a:xfrm>
            <a:off x="6382981" y="931872"/>
            <a:ext cx="59267" cy="5758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A07500-2801-4E31-80BB-424D016E931B}"/>
              </a:ext>
            </a:extLst>
          </p:cNvPr>
          <p:cNvCxnSpPr>
            <a:cxnSpLocks/>
          </p:cNvCxnSpPr>
          <p:nvPr/>
        </p:nvCxnSpPr>
        <p:spPr>
          <a:xfrm flipV="1">
            <a:off x="2438396" y="687754"/>
            <a:ext cx="6500472" cy="13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917FEF1-FE9D-409C-9930-FD7FB8CE98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9" b="27"/>
          <a:stretch/>
        </p:blipFill>
        <p:spPr>
          <a:xfrm>
            <a:off x="525575" y="1004709"/>
            <a:ext cx="5116575" cy="535164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08E65D-682D-4915-85B5-21D13D4B1B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88"/>
          <a:stretch/>
        </p:blipFill>
        <p:spPr>
          <a:xfrm>
            <a:off x="6823984" y="1168049"/>
            <a:ext cx="4887991" cy="124742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3F6B7CF-265D-4D68-8990-25818864B6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9"/>
          <a:stretch/>
        </p:blipFill>
        <p:spPr>
          <a:xfrm>
            <a:off x="6823984" y="2378571"/>
            <a:ext cx="4887987" cy="373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630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- Θέση αριθμού διαφάνειας">
            <a:extLst>
              <a:ext uri="{FF2B5EF4-FFF2-40B4-BE49-F238E27FC236}">
                <a16:creationId xmlns:a16="http://schemas.microsoft.com/office/drawing/2014/main" id="{E005F7AB-3AAD-47A1-BE50-204D876E6E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9ECCF4-A8AF-4AE8-9423-34F1548AF2BB}" type="slidenum">
              <a:rPr lang="el-GR" altLang="el-GR">
                <a:solidFill>
                  <a:srgbClr val="33332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 altLang="el-GR">
              <a:solidFill>
                <a:srgbClr val="333329"/>
              </a:solidFill>
            </a:endParaRPr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C9127F07-3A86-48DC-AE10-206F999FDE3A}"/>
              </a:ext>
            </a:extLst>
          </p:cNvPr>
          <p:cNvSpPr txBox="1"/>
          <p:nvPr/>
        </p:nvSpPr>
        <p:spPr>
          <a:xfrm>
            <a:off x="1951037" y="132281"/>
            <a:ext cx="7929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621914"/>
              </a:buClr>
              <a:buSzPct val="85000"/>
              <a:defRPr/>
            </a:pPr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   50 shades of cinema story-telling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srgbClr val="621914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F456D9E9-87D6-40CA-8E0E-29D2AE2174E5}"/>
              </a:ext>
            </a:extLst>
          </p:cNvPr>
          <p:cNvGrpSpPr>
            <a:grpSpLocks/>
          </p:cNvGrpSpPr>
          <p:nvPr/>
        </p:nvGrpSpPr>
        <p:grpSpPr bwMode="auto">
          <a:xfrm>
            <a:off x="118532" y="33869"/>
            <a:ext cx="880535" cy="656987"/>
            <a:chOff x="2304" y="1584"/>
            <a:chExt cx="1740" cy="1554"/>
          </a:xfrm>
        </p:grpSpPr>
        <p:sp>
          <p:nvSpPr>
            <p:cNvPr id="30726" name="Film">
              <a:extLst>
                <a:ext uri="{FF2B5EF4-FFF2-40B4-BE49-F238E27FC236}">
                  <a16:creationId xmlns:a16="http://schemas.microsoft.com/office/drawing/2014/main" id="{F2FCCBA1-F24E-45C9-820B-26DECFD3A4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363 w 21600"/>
                <a:gd name="T3" fmla="*/ 0 h 21600"/>
                <a:gd name="T4" fmla="*/ 726 w 21600"/>
                <a:gd name="T5" fmla="*/ 0 h 21600"/>
                <a:gd name="T6" fmla="*/ 726 w 21600"/>
                <a:gd name="T7" fmla="*/ 579 h 21600"/>
                <a:gd name="T8" fmla="*/ 726 w 21600"/>
                <a:gd name="T9" fmla="*/ 1158 h 21600"/>
                <a:gd name="T10" fmla="*/ 363 w 21600"/>
                <a:gd name="T11" fmla="*/ 1158 h 21600"/>
                <a:gd name="T12" fmla="*/ 0 w 21600"/>
                <a:gd name="T13" fmla="*/ 1158 h 21600"/>
                <a:gd name="T14" fmla="*/ 0 w 21600"/>
                <a:gd name="T15" fmla="*/ 5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ound">
              <a:extLst>
                <a:ext uri="{FF2B5EF4-FFF2-40B4-BE49-F238E27FC236}">
                  <a16:creationId xmlns:a16="http://schemas.microsoft.com/office/drawing/2014/main" id="{6C1F3F5C-5020-46BE-B6DE-8C8326204C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Photo">
              <a:extLst>
                <a:ext uri="{FF2B5EF4-FFF2-40B4-BE49-F238E27FC236}">
                  <a16:creationId xmlns:a16="http://schemas.microsoft.com/office/drawing/2014/main" id="{D6B2DD33-3627-4EBA-AAE2-9CAF1BDB8CE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Music">
              <a:extLst>
                <a:ext uri="{FF2B5EF4-FFF2-40B4-BE49-F238E27FC236}">
                  <a16:creationId xmlns:a16="http://schemas.microsoft.com/office/drawing/2014/main" id="{B3A15423-28C0-4351-97BD-0EF88F8E1D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Rectangle 12">
            <a:extLst>
              <a:ext uri="{FF2B5EF4-FFF2-40B4-BE49-F238E27FC236}">
                <a16:creationId xmlns:a16="http://schemas.microsoft.com/office/drawing/2014/main" id="{66117F98-C84B-406E-9282-ECB401A64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BAF7DB5-5A65-471C-9591-729B106A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9B8620B-7490-4EF4-B504-1BAD2176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39702AF2-7FC2-4E8C-B557-3C23810C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771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1284122-D45D-4610-9929-BC221C601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" y="2228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783E9869-265C-4DF3-B306-2A00EA58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578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64522F00-4BA3-48FF-BE7B-0B5E2913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706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AA349F5E-BB0A-43FF-B86A-0D0488BF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26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D4251B-8BE7-48A0-8871-C99CB2EC2B52}"/>
              </a:ext>
            </a:extLst>
          </p:cNvPr>
          <p:cNvCxnSpPr>
            <a:cxnSpLocks/>
          </p:cNvCxnSpPr>
          <p:nvPr/>
        </p:nvCxnSpPr>
        <p:spPr>
          <a:xfrm>
            <a:off x="6382981" y="931872"/>
            <a:ext cx="59267" cy="5758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A07500-2801-4E31-80BB-424D016E931B}"/>
              </a:ext>
            </a:extLst>
          </p:cNvPr>
          <p:cNvCxnSpPr>
            <a:cxnSpLocks/>
          </p:cNvCxnSpPr>
          <p:nvPr/>
        </p:nvCxnSpPr>
        <p:spPr>
          <a:xfrm flipV="1">
            <a:off x="2438396" y="687754"/>
            <a:ext cx="6500472" cy="13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66F9B7C-9307-488B-8F44-C9CF41FA6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242"/>
          <a:stretch/>
        </p:blipFill>
        <p:spPr>
          <a:xfrm rot="10800000">
            <a:off x="6639440" y="1065948"/>
            <a:ext cx="5283683" cy="18104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415A59-BF9C-4E87-B984-31393ABA5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236" b="8188"/>
          <a:stretch/>
        </p:blipFill>
        <p:spPr>
          <a:xfrm rot="10800000">
            <a:off x="6638229" y="2194908"/>
            <a:ext cx="5278219" cy="41328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8587D1-5D42-423F-B034-DAADE9A72D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21" b="-10649"/>
          <a:stretch/>
        </p:blipFill>
        <p:spPr>
          <a:xfrm>
            <a:off x="502261" y="901699"/>
            <a:ext cx="5417452" cy="151141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63A655-3BFB-4A45-A665-FD1C247C27F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4" t="43559" r="8910" b="8910"/>
          <a:stretch/>
        </p:blipFill>
        <p:spPr>
          <a:xfrm rot="10800000">
            <a:off x="485918" y="2226041"/>
            <a:ext cx="5465901" cy="43209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6429CB-BE35-4BDB-AA52-5AE5D5876B2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373" b="-21616"/>
          <a:stretch/>
        </p:blipFill>
        <p:spPr>
          <a:xfrm>
            <a:off x="492038" y="2152758"/>
            <a:ext cx="2976941" cy="17526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1AFD90C-911B-4F0A-96EE-0996215163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27"/>
          <a:stretch/>
        </p:blipFill>
        <p:spPr>
          <a:xfrm>
            <a:off x="485327" y="3598329"/>
            <a:ext cx="5196729" cy="14924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9ED9FC0-ABDC-4C2A-975E-3F6B0168DFA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02" y="5082282"/>
            <a:ext cx="2938820" cy="14568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C085755-73CB-44A6-8C27-3CA9EF4886C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658" y="1094795"/>
            <a:ext cx="2644335" cy="111723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04A09B-473A-43CB-A887-E3529035AA1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4198" y="2332026"/>
            <a:ext cx="2728795" cy="10897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EF577F-7374-4379-ADFF-8973187BA96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3575" y="3518419"/>
            <a:ext cx="2823026" cy="123977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D027982-2F48-44B1-BDBD-E4A6CE1498A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4301" y="4703936"/>
            <a:ext cx="5117547" cy="1401734"/>
          </a:xfrm>
          <a:prstGeom prst="rect">
            <a:avLst/>
          </a:prstGeom>
        </p:spPr>
      </p:pic>
      <p:sp>
        <p:nvSpPr>
          <p:cNvPr id="39" name="Έλλειψη 13">
            <a:extLst>
              <a:ext uri="{FF2B5EF4-FFF2-40B4-BE49-F238E27FC236}">
                <a16:creationId xmlns:a16="http://schemas.microsoft.com/office/drawing/2014/main" id="{EA0C27CA-E1B0-4E3E-BCC7-842251FFFF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33539" y="5216978"/>
            <a:ext cx="2040465" cy="922020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rot="0" vert="horz" wrap="square" lIns="9144" tIns="9144" rIns="9144" bIns="9144" anchor="ctr" anchorCtr="0" upright="1">
            <a:noAutofit/>
          </a:bodyPr>
          <a:lstStyle/>
          <a:p>
            <a:pPr marL="450215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l-GR" sz="2600" kern="0" dirty="0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1’05’’</a:t>
            </a:r>
            <a:endParaRPr kumimoji="0" lang="el-G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77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- Θέση αριθμού διαφάνειας">
            <a:extLst>
              <a:ext uri="{FF2B5EF4-FFF2-40B4-BE49-F238E27FC236}">
                <a16:creationId xmlns:a16="http://schemas.microsoft.com/office/drawing/2014/main" id="{E005F7AB-3AAD-47A1-BE50-204D876E6E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9ECCF4-A8AF-4AE8-9423-34F1548AF2BB}" type="slidenum">
              <a:rPr lang="el-GR" altLang="el-GR">
                <a:solidFill>
                  <a:srgbClr val="33332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 altLang="el-GR">
              <a:solidFill>
                <a:srgbClr val="333329"/>
              </a:solidFill>
            </a:endParaRPr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C9127F07-3A86-48DC-AE10-206F999FDE3A}"/>
              </a:ext>
            </a:extLst>
          </p:cNvPr>
          <p:cNvSpPr txBox="1"/>
          <p:nvPr/>
        </p:nvSpPr>
        <p:spPr>
          <a:xfrm>
            <a:off x="1951037" y="132281"/>
            <a:ext cx="7929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621914"/>
              </a:buClr>
              <a:buSzPct val="85000"/>
              <a:defRPr/>
            </a:pPr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   50 shades of cinema story-telling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srgbClr val="621914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F456D9E9-87D6-40CA-8E0E-29D2AE2174E5}"/>
              </a:ext>
            </a:extLst>
          </p:cNvPr>
          <p:cNvGrpSpPr>
            <a:grpSpLocks/>
          </p:cNvGrpSpPr>
          <p:nvPr/>
        </p:nvGrpSpPr>
        <p:grpSpPr bwMode="auto">
          <a:xfrm>
            <a:off x="118532" y="33869"/>
            <a:ext cx="880535" cy="656987"/>
            <a:chOff x="2304" y="1584"/>
            <a:chExt cx="1740" cy="1554"/>
          </a:xfrm>
        </p:grpSpPr>
        <p:sp>
          <p:nvSpPr>
            <p:cNvPr id="30726" name="Film">
              <a:extLst>
                <a:ext uri="{FF2B5EF4-FFF2-40B4-BE49-F238E27FC236}">
                  <a16:creationId xmlns:a16="http://schemas.microsoft.com/office/drawing/2014/main" id="{F2FCCBA1-F24E-45C9-820B-26DECFD3A4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363 w 21600"/>
                <a:gd name="T3" fmla="*/ 0 h 21600"/>
                <a:gd name="T4" fmla="*/ 726 w 21600"/>
                <a:gd name="T5" fmla="*/ 0 h 21600"/>
                <a:gd name="T6" fmla="*/ 726 w 21600"/>
                <a:gd name="T7" fmla="*/ 579 h 21600"/>
                <a:gd name="T8" fmla="*/ 726 w 21600"/>
                <a:gd name="T9" fmla="*/ 1158 h 21600"/>
                <a:gd name="T10" fmla="*/ 363 w 21600"/>
                <a:gd name="T11" fmla="*/ 1158 h 21600"/>
                <a:gd name="T12" fmla="*/ 0 w 21600"/>
                <a:gd name="T13" fmla="*/ 1158 h 21600"/>
                <a:gd name="T14" fmla="*/ 0 w 21600"/>
                <a:gd name="T15" fmla="*/ 5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ound">
              <a:extLst>
                <a:ext uri="{FF2B5EF4-FFF2-40B4-BE49-F238E27FC236}">
                  <a16:creationId xmlns:a16="http://schemas.microsoft.com/office/drawing/2014/main" id="{6C1F3F5C-5020-46BE-B6DE-8C8326204C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Photo">
              <a:extLst>
                <a:ext uri="{FF2B5EF4-FFF2-40B4-BE49-F238E27FC236}">
                  <a16:creationId xmlns:a16="http://schemas.microsoft.com/office/drawing/2014/main" id="{D6B2DD33-3627-4EBA-AAE2-9CAF1BDB8CE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Music">
              <a:extLst>
                <a:ext uri="{FF2B5EF4-FFF2-40B4-BE49-F238E27FC236}">
                  <a16:creationId xmlns:a16="http://schemas.microsoft.com/office/drawing/2014/main" id="{B3A15423-28C0-4351-97BD-0EF88F8E1D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Rectangle 12">
            <a:extLst>
              <a:ext uri="{FF2B5EF4-FFF2-40B4-BE49-F238E27FC236}">
                <a16:creationId xmlns:a16="http://schemas.microsoft.com/office/drawing/2014/main" id="{66117F98-C84B-406E-9282-ECB401A64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BAF7DB5-5A65-471C-9591-729B106A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9B8620B-7490-4EF4-B504-1BAD2176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64522F00-4BA3-48FF-BE7B-0B5E2913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706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AA349F5E-BB0A-43FF-B86A-0D0488BF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26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D4251B-8BE7-48A0-8871-C99CB2EC2B52}"/>
              </a:ext>
            </a:extLst>
          </p:cNvPr>
          <p:cNvCxnSpPr/>
          <p:nvPr/>
        </p:nvCxnSpPr>
        <p:spPr>
          <a:xfrm>
            <a:off x="6366933" y="963278"/>
            <a:ext cx="59267" cy="5758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2EA595-10EB-4FE0-A14C-815D2D7CE9E1}"/>
              </a:ext>
            </a:extLst>
          </p:cNvPr>
          <p:cNvCxnSpPr>
            <a:cxnSpLocks/>
          </p:cNvCxnSpPr>
          <p:nvPr/>
        </p:nvCxnSpPr>
        <p:spPr>
          <a:xfrm flipV="1">
            <a:off x="2438396" y="687754"/>
            <a:ext cx="6500472" cy="13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Εικόνα 46">
            <a:extLst>
              <a:ext uri="{FF2B5EF4-FFF2-40B4-BE49-F238E27FC236}">
                <a16:creationId xmlns:a16="http://schemas.microsoft.com/office/drawing/2014/main" id="{4BF3969B-FCF0-4BB9-8056-43A59ABEA09D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021" r="10764" b="8913"/>
          <a:stretch/>
        </p:blipFill>
        <p:spPr bwMode="auto">
          <a:xfrm>
            <a:off x="412207" y="1198241"/>
            <a:ext cx="2306955" cy="1550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Εικόνα 45">
            <a:extLst>
              <a:ext uri="{FF2B5EF4-FFF2-40B4-BE49-F238E27FC236}">
                <a16:creationId xmlns:a16="http://schemas.microsoft.com/office/drawing/2014/main" id="{A2D13E55-5672-477F-824A-3D3B7DC80E49}"/>
              </a:ext>
            </a:extLst>
          </p:cNvPr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020" r="12501"/>
          <a:stretch/>
        </p:blipFill>
        <p:spPr bwMode="auto">
          <a:xfrm>
            <a:off x="2836119" y="1660271"/>
            <a:ext cx="1438275" cy="1085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6" name="Text Box 2">
            <a:extLst>
              <a:ext uri="{FF2B5EF4-FFF2-40B4-BE49-F238E27FC236}">
                <a16:creationId xmlns:a16="http://schemas.microsoft.com/office/drawing/2014/main" id="{65833F69-BEAB-405B-8550-EE2F28161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7443" y="1254594"/>
            <a:ext cx="24955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107950">
              <a:spcAft>
                <a:spcPts val="1000"/>
              </a:spcAft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Camera slides to the right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Εικόνα 47">
            <a:extLst>
              <a:ext uri="{FF2B5EF4-FFF2-40B4-BE49-F238E27FC236}">
                <a16:creationId xmlns:a16="http://schemas.microsoft.com/office/drawing/2014/main" id="{EA3814EC-D8BD-430E-AF59-88313310F15C}"/>
              </a:ext>
            </a:extLst>
          </p:cNvPr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021" r="12673" b="8604"/>
          <a:stretch/>
        </p:blipFill>
        <p:spPr bwMode="auto">
          <a:xfrm>
            <a:off x="391887" y="2897607"/>
            <a:ext cx="2327275" cy="1609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Εικόνα 49">
            <a:extLst>
              <a:ext uri="{FF2B5EF4-FFF2-40B4-BE49-F238E27FC236}">
                <a16:creationId xmlns:a16="http://schemas.microsoft.com/office/drawing/2014/main" id="{4A41FF5C-5439-4284-AA93-76AEA174A2FC}"/>
              </a:ext>
            </a:extLst>
          </p:cNvPr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847" r="13021"/>
          <a:stretch/>
        </p:blipFill>
        <p:spPr bwMode="auto">
          <a:xfrm>
            <a:off x="386806" y="4644684"/>
            <a:ext cx="2314575" cy="1755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9" name="Πλαίσιο κειμένου 63">
            <a:extLst>
              <a:ext uri="{FF2B5EF4-FFF2-40B4-BE49-F238E27FC236}">
                <a16:creationId xmlns:a16="http://schemas.microsoft.com/office/drawing/2014/main" id="{9EF394FC-A1AD-4764-AD35-454E01258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261" y="818209"/>
            <a:ext cx="193484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450215">
              <a:spcAft>
                <a:spcPts val="10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LEAN,  1948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Εικόνα 50">
            <a:extLst>
              <a:ext uri="{FF2B5EF4-FFF2-40B4-BE49-F238E27FC236}">
                <a16:creationId xmlns:a16="http://schemas.microsoft.com/office/drawing/2014/main" id="{4C23844E-4315-40E5-95DB-6BE00528F363}"/>
              </a:ext>
            </a:extLst>
          </p:cNvPr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021" r="12848"/>
          <a:stretch/>
        </p:blipFill>
        <p:spPr bwMode="auto">
          <a:xfrm>
            <a:off x="6777896" y="1047045"/>
            <a:ext cx="2324100" cy="1762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Εικόνα 51">
            <a:extLst>
              <a:ext uri="{FF2B5EF4-FFF2-40B4-BE49-F238E27FC236}">
                <a16:creationId xmlns:a16="http://schemas.microsoft.com/office/drawing/2014/main" id="{F5FFDDF5-C9BB-4C63-8357-47A8DC5AA33A}"/>
              </a:ext>
            </a:extLst>
          </p:cNvPr>
          <p:cNvPicPr/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53" r="13021"/>
          <a:stretch/>
        </p:blipFill>
        <p:spPr bwMode="auto">
          <a:xfrm>
            <a:off x="6774086" y="2966076"/>
            <a:ext cx="2331720" cy="1752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Εικόνα 52">
            <a:extLst>
              <a:ext uri="{FF2B5EF4-FFF2-40B4-BE49-F238E27FC236}">
                <a16:creationId xmlns:a16="http://schemas.microsoft.com/office/drawing/2014/main" id="{CBC08556-36AC-4247-8F99-757E5A1ECA75}"/>
              </a:ext>
            </a:extLst>
          </p:cNvPr>
          <p:cNvPicPr/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673" r="13021"/>
          <a:stretch/>
        </p:blipFill>
        <p:spPr bwMode="auto">
          <a:xfrm>
            <a:off x="6774086" y="4882396"/>
            <a:ext cx="2378710" cy="1800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938062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- Θέση αριθμού διαφάνειας">
            <a:extLst>
              <a:ext uri="{FF2B5EF4-FFF2-40B4-BE49-F238E27FC236}">
                <a16:creationId xmlns:a16="http://schemas.microsoft.com/office/drawing/2014/main" id="{E005F7AB-3AAD-47A1-BE50-204D876E6E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9ECCF4-A8AF-4AE8-9423-34F1548AF2BB}" type="slidenum">
              <a:rPr lang="el-GR" altLang="el-GR">
                <a:solidFill>
                  <a:srgbClr val="33332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 altLang="el-GR">
              <a:solidFill>
                <a:srgbClr val="333329"/>
              </a:solidFill>
            </a:endParaRPr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C9127F07-3A86-48DC-AE10-206F999FDE3A}"/>
              </a:ext>
            </a:extLst>
          </p:cNvPr>
          <p:cNvSpPr txBox="1"/>
          <p:nvPr/>
        </p:nvSpPr>
        <p:spPr>
          <a:xfrm>
            <a:off x="1951037" y="132281"/>
            <a:ext cx="7929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621914"/>
              </a:buClr>
              <a:buSzPct val="85000"/>
              <a:defRPr/>
            </a:pPr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   50 shades of cinema story-telling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srgbClr val="621914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F456D9E9-87D6-40CA-8E0E-29D2AE2174E5}"/>
              </a:ext>
            </a:extLst>
          </p:cNvPr>
          <p:cNvGrpSpPr>
            <a:grpSpLocks/>
          </p:cNvGrpSpPr>
          <p:nvPr/>
        </p:nvGrpSpPr>
        <p:grpSpPr bwMode="auto">
          <a:xfrm>
            <a:off x="118532" y="33869"/>
            <a:ext cx="880535" cy="656987"/>
            <a:chOff x="2304" y="1584"/>
            <a:chExt cx="1740" cy="1554"/>
          </a:xfrm>
        </p:grpSpPr>
        <p:sp>
          <p:nvSpPr>
            <p:cNvPr id="30726" name="Film">
              <a:extLst>
                <a:ext uri="{FF2B5EF4-FFF2-40B4-BE49-F238E27FC236}">
                  <a16:creationId xmlns:a16="http://schemas.microsoft.com/office/drawing/2014/main" id="{F2FCCBA1-F24E-45C9-820B-26DECFD3A4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363 w 21600"/>
                <a:gd name="T3" fmla="*/ 0 h 21600"/>
                <a:gd name="T4" fmla="*/ 726 w 21600"/>
                <a:gd name="T5" fmla="*/ 0 h 21600"/>
                <a:gd name="T6" fmla="*/ 726 w 21600"/>
                <a:gd name="T7" fmla="*/ 579 h 21600"/>
                <a:gd name="T8" fmla="*/ 726 w 21600"/>
                <a:gd name="T9" fmla="*/ 1158 h 21600"/>
                <a:gd name="T10" fmla="*/ 363 w 21600"/>
                <a:gd name="T11" fmla="*/ 1158 h 21600"/>
                <a:gd name="T12" fmla="*/ 0 w 21600"/>
                <a:gd name="T13" fmla="*/ 1158 h 21600"/>
                <a:gd name="T14" fmla="*/ 0 w 21600"/>
                <a:gd name="T15" fmla="*/ 5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ound">
              <a:extLst>
                <a:ext uri="{FF2B5EF4-FFF2-40B4-BE49-F238E27FC236}">
                  <a16:creationId xmlns:a16="http://schemas.microsoft.com/office/drawing/2014/main" id="{6C1F3F5C-5020-46BE-B6DE-8C8326204C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Photo">
              <a:extLst>
                <a:ext uri="{FF2B5EF4-FFF2-40B4-BE49-F238E27FC236}">
                  <a16:creationId xmlns:a16="http://schemas.microsoft.com/office/drawing/2014/main" id="{D6B2DD33-3627-4EBA-AAE2-9CAF1BDB8CE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Music">
              <a:extLst>
                <a:ext uri="{FF2B5EF4-FFF2-40B4-BE49-F238E27FC236}">
                  <a16:creationId xmlns:a16="http://schemas.microsoft.com/office/drawing/2014/main" id="{B3A15423-28C0-4351-97BD-0EF88F8E1D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Rectangle 12">
            <a:extLst>
              <a:ext uri="{FF2B5EF4-FFF2-40B4-BE49-F238E27FC236}">
                <a16:creationId xmlns:a16="http://schemas.microsoft.com/office/drawing/2014/main" id="{66117F98-C84B-406E-9282-ECB401A64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BAF7DB5-5A65-471C-9591-729B106A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9B8620B-7490-4EF4-B504-1BAD2176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64522F00-4BA3-48FF-BE7B-0B5E2913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706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AA349F5E-BB0A-43FF-B86A-0D0488BF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26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D4251B-8BE7-48A0-8871-C99CB2EC2B52}"/>
              </a:ext>
            </a:extLst>
          </p:cNvPr>
          <p:cNvCxnSpPr/>
          <p:nvPr/>
        </p:nvCxnSpPr>
        <p:spPr>
          <a:xfrm>
            <a:off x="6366933" y="963278"/>
            <a:ext cx="59267" cy="5758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2EA595-10EB-4FE0-A14C-815D2D7CE9E1}"/>
              </a:ext>
            </a:extLst>
          </p:cNvPr>
          <p:cNvCxnSpPr>
            <a:cxnSpLocks/>
          </p:cNvCxnSpPr>
          <p:nvPr/>
        </p:nvCxnSpPr>
        <p:spPr>
          <a:xfrm flipV="1">
            <a:off x="2438396" y="687754"/>
            <a:ext cx="6500472" cy="13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Εικόνα 53">
            <a:extLst>
              <a:ext uri="{FF2B5EF4-FFF2-40B4-BE49-F238E27FC236}">
                <a16:creationId xmlns:a16="http://schemas.microsoft.com/office/drawing/2014/main" id="{BED69014-B58F-4474-ADD9-7BBECE778578}"/>
              </a:ext>
            </a:extLst>
          </p:cNvPr>
          <p:cNvPicPr/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673" r="12327"/>
          <a:stretch/>
        </p:blipFill>
        <p:spPr bwMode="auto">
          <a:xfrm>
            <a:off x="381633" y="954380"/>
            <a:ext cx="2388235" cy="1790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Εικόνα 54">
            <a:extLst>
              <a:ext uri="{FF2B5EF4-FFF2-40B4-BE49-F238E27FC236}">
                <a16:creationId xmlns:a16="http://schemas.microsoft.com/office/drawing/2014/main" id="{3CD83B04-44E2-42C0-AA48-226A9ABA52BA}"/>
              </a:ext>
            </a:extLst>
          </p:cNvPr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847" r="13194"/>
          <a:stretch/>
        </p:blipFill>
        <p:spPr bwMode="auto">
          <a:xfrm>
            <a:off x="381633" y="2898845"/>
            <a:ext cx="2381250" cy="1809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Εικόνα 55">
            <a:extLst>
              <a:ext uri="{FF2B5EF4-FFF2-40B4-BE49-F238E27FC236}">
                <a16:creationId xmlns:a16="http://schemas.microsoft.com/office/drawing/2014/main" id="{EEC74F51-20DA-457F-9030-00C839A92C4F}"/>
              </a:ext>
            </a:extLst>
          </p:cNvPr>
          <p:cNvPicPr/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847" r="12848"/>
          <a:stretch/>
        </p:blipFill>
        <p:spPr bwMode="auto">
          <a:xfrm>
            <a:off x="2895601" y="3505270"/>
            <a:ext cx="1590675" cy="1203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Εικόνα 56">
            <a:extLst>
              <a:ext uri="{FF2B5EF4-FFF2-40B4-BE49-F238E27FC236}">
                <a16:creationId xmlns:a16="http://schemas.microsoft.com/office/drawing/2014/main" id="{056953CB-470D-40AA-B0B6-789B81008ADE}"/>
              </a:ext>
            </a:extLst>
          </p:cNvPr>
          <p:cNvPicPr/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674" r="12672"/>
          <a:stretch/>
        </p:blipFill>
        <p:spPr bwMode="auto">
          <a:xfrm>
            <a:off x="372108" y="4860934"/>
            <a:ext cx="2390775" cy="1800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Εικόνα 57">
            <a:extLst>
              <a:ext uri="{FF2B5EF4-FFF2-40B4-BE49-F238E27FC236}">
                <a16:creationId xmlns:a16="http://schemas.microsoft.com/office/drawing/2014/main" id="{09777070-84FD-437A-9586-8582666D59C5}"/>
              </a:ext>
            </a:extLst>
          </p:cNvPr>
          <p:cNvPicPr/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674" r="12672"/>
          <a:stretch/>
        </p:blipFill>
        <p:spPr bwMode="auto">
          <a:xfrm>
            <a:off x="6766889" y="983547"/>
            <a:ext cx="2381250" cy="1793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Εικόνα 58">
            <a:extLst>
              <a:ext uri="{FF2B5EF4-FFF2-40B4-BE49-F238E27FC236}">
                <a16:creationId xmlns:a16="http://schemas.microsoft.com/office/drawing/2014/main" id="{7725F874-54FE-4D60-9546-6B3A71AA1A42}"/>
              </a:ext>
            </a:extLst>
          </p:cNvPr>
          <p:cNvPicPr/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674" r="12672"/>
          <a:stretch/>
        </p:blipFill>
        <p:spPr bwMode="auto">
          <a:xfrm>
            <a:off x="6774086" y="2918532"/>
            <a:ext cx="2410460" cy="1815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Εικόνα 60">
            <a:extLst>
              <a:ext uri="{FF2B5EF4-FFF2-40B4-BE49-F238E27FC236}">
                <a16:creationId xmlns:a16="http://schemas.microsoft.com/office/drawing/2014/main" id="{DB476E08-26A7-48F6-9F94-3BF013B830CD}"/>
              </a:ext>
            </a:extLst>
          </p:cNvPr>
          <p:cNvPicPr/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020" r="12501"/>
          <a:stretch/>
        </p:blipFill>
        <p:spPr bwMode="auto">
          <a:xfrm>
            <a:off x="6774086" y="4876521"/>
            <a:ext cx="2409825" cy="1818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Έλλειψη 62">
            <a:extLst>
              <a:ext uri="{FF2B5EF4-FFF2-40B4-BE49-F238E27FC236}">
                <a16:creationId xmlns:a16="http://schemas.microsoft.com/office/drawing/2014/main" id="{1F3347E1-B5C8-46C5-8C0F-3553E4808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53001" y="5538359"/>
            <a:ext cx="1710266" cy="100055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rot="0" vert="horz" wrap="square" lIns="9144" tIns="9144" rIns="9144" bIns="9144" anchor="ctr" anchorCtr="0" upright="1">
            <a:noAutofit/>
          </a:bodyPr>
          <a:lstStyle/>
          <a:p>
            <a:pPr marL="450215" algn="ctr">
              <a:spcAft>
                <a:spcPts val="10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1’50</a:t>
            </a:r>
            <a:r>
              <a:rPr lang="el-GR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133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- Θέση αριθμού διαφάνειας">
            <a:extLst>
              <a:ext uri="{FF2B5EF4-FFF2-40B4-BE49-F238E27FC236}">
                <a16:creationId xmlns:a16="http://schemas.microsoft.com/office/drawing/2014/main" id="{E005F7AB-3AAD-47A1-BE50-204D876E6E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9ECCF4-A8AF-4AE8-9423-34F1548AF2BB}" type="slidenum">
              <a:rPr lang="el-GR" altLang="el-GR">
                <a:solidFill>
                  <a:srgbClr val="33332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 altLang="el-GR">
              <a:solidFill>
                <a:srgbClr val="333329"/>
              </a:solidFill>
            </a:endParaRPr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C9127F07-3A86-48DC-AE10-206F999FDE3A}"/>
              </a:ext>
            </a:extLst>
          </p:cNvPr>
          <p:cNvSpPr txBox="1"/>
          <p:nvPr/>
        </p:nvSpPr>
        <p:spPr>
          <a:xfrm>
            <a:off x="1951037" y="132281"/>
            <a:ext cx="7929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621914"/>
              </a:buClr>
              <a:buSzPct val="85000"/>
              <a:defRPr/>
            </a:pPr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   50 shades of cinema story-telling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srgbClr val="621914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F456D9E9-87D6-40CA-8E0E-29D2AE2174E5}"/>
              </a:ext>
            </a:extLst>
          </p:cNvPr>
          <p:cNvGrpSpPr>
            <a:grpSpLocks/>
          </p:cNvGrpSpPr>
          <p:nvPr/>
        </p:nvGrpSpPr>
        <p:grpSpPr bwMode="auto">
          <a:xfrm>
            <a:off x="118532" y="33869"/>
            <a:ext cx="880535" cy="656987"/>
            <a:chOff x="2304" y="1584"/>
            <a:chExt cx="1740" cy="1554"/>
          </a:xfrm>
        </p:grpSpPr>
        <p:sp>
          <p:nvSpPr>
            <p:cNvPr id="30726" name="Film">
              <a:extLst>
                <a:ext uri="{FF2B5EF4-FFF2-40B4-BE49-F238E27FC236}">
                  <a16:creationId xmlns:a16="http://schemas.microsoft.com/office/drawing/2014/main" id="{F2FCCBA1-F24E-45C9-820B-26DECFD3A4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363 w 21600"/>
                <a:gd name="T3" fmla="*/ 0 h 21600"/>
                <a:gd name="T4" fmla="*/ 726 w 21600"/>
                <a:gd name="T5" fmla="*/ 0 h 21600"/>
                <a:gd name="T6" fmla="*/ 726 w 21600"/>
                <a:gd name="T7" fmla="*/ 579 h 21600"/>
                <a:gd name="T8" fmla="*/ 726 w 21600"/>
                <a:gd name="T9" fmla="*/ 1158 h 21600"/>
                <a:gd name="T10" fmla="*/ 363 w 21600"/>
                <a:gd name="T11" fmla="*/ 1158 h 21600"/>
                <a:gd name="T12" fmla="*/ 0 w 21600"/>
                <a:gd name="T13" fmla="*/ 1158 h 21600"/>
                <a:gd name="T14" fmla="*/ 0 w 21600"/>
                <a:gd name="T15" fmla="*/ 5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ound">
              <a:extLst>
                <a:ext uri="{FF2B5EF4-FFF2-40B4-BE49-F238E27FC236}">
                  <a16:creationId xmlns:a16="http://schemas.microsoft.com/office/drawing/2014/main" id="{6C1F3F5C-5020-46BE-B6DE-8C8326204C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Photo">
              <a:extLst>
                <a:ext uri="{FF2B5EF4-FFF2-40B4-BE49-F238E27FC236}">
                  <a16:creationId xmlns:a16="http://schemas.microsoft.com/office/drawing/2014/main" id="{D6B2DD33-3627-4EBA-AAE2-9CAF1BDB8CE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Music">
              <a:extLst>
                <a:ext uri="{FF2B5EF4-FFF2-40B4-BE49-F238E27FC236}">
                  <a16:creationId xmlns:a16="http://schemas.microsoft.com/office/drawing/2014/main" id="{B3A15423-28C0-4351-97BD-0EF88F8E1D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Rectangle 12">
            <a:extLst>
              <a:ext uri="{FF2B5EF4-FFF2-40B4-BE49-F238E27FC236}">
                <a16:creationId xmlns:a16="http://schemas.microsoft.com/office/drawing/2014/main" id="{66117F98-C84B-406E-9282-ECB401A64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BAF7DB5-5A65-471C-9591-729B106A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9B8620B-7490-4EF4-B504-1BAD2176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39702AF2-7FC2-4E8C-B557-3C23810C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771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20">
            <a:extLst>
              <a:ext uri="{FF2B5EF4-FFF2-40B4-BE49-F238E27FC236}">
                <a16:creationId xmlns:a16="http://schemas.microsoft.com/office/drawing/2014/main" id="{01284122-D45D-4610-9929-BC221C601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5" y="22288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783E9869-265C-4DF3-B306-2A00EA58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578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64522F00-4BA3-48FF-BE7B-0B5E2913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706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AA349F5E-BB0A-43FF-B86A-0D0488BF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26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D4251B-8BE7-48A0-8871-C99CB2EC2B52}"/>
              </a:ext>
            </a:extLst>
          </p:cNvPr>
          <p:cNvCxnSpPr/>
          <p:nvPr/>
        </p:nvCxnSpPr>
        <p:spPr>
          <a:xfrm>
            <a:off x="6382981" y="931872"/>
            <a:ext cx="59267" cy="5758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A07500-2801-4E31-80BB-424D016E931B}"/>
              </a:ext>
            </a:extLst>
          </p:cNvPr>
          <p:cNvCxnSpPr>
            <a:cxnSpLocks/>
          </p:cNvCxnSpPr>
          <p:nvPr/>
        </p:nvCxnSpPr>
        <p:spPr>
          <a:xfrm flipV="1">
            <a:off x="2438396" y="687754"/>
            <a:ext cx="6500472" cy="13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66F9B7C-9307-488B-8F44-C9CF41FA6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242"/>
          <a:stretch/>
        </p:blipFill>
        <p:spPr>
          <a:xfrm rot="10800000">
            <a:off x="6639440" y="1065948"/>
            <a:ext cx="5283683" cy="18104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415A59-BF9C-4E87-B984-31393ABA5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" t="35236" r="-1" b="8188"/>
          <a:stretch/>
        </p:blipFill>
        <p:spPr>
          <a:xfrm rot="10800000">
            <a:off x="6673733" y="2304760"/>
            <a:ext cx="5256280" cy="4197637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63A655-3BFB-4A45-A665-FD1C247C27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4" t="41438" r="8910" b="-203"/>
          <a:stretch/>
        </p:blipFill>
        <p:spPr>
          <a:xfrm rot="10800000">
            <a:off x="486412" y="1036396"/>
            <a:ext cx="5465901" cy="53421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597B83-3D79-4263-A412-ABBA448DE2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32" t="1" r="-2" b="-28313"/>
          <a:stretch/>
        </p:blipFill>
        <p:spPr>
          <a:xfrm>
            <a:off x="471043" y="1351795"/>
            <a:ext cx="5194667" cy="19434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62C17E-774E-4096-B124-9652CB224D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904" t="-615" b="94074"/>
          <a:stretch/>
        </p:blipFill>
        <p:spPr>
          <a:xfrm>
            <a:off x="4018196" y="996194"/>
            <a:ext cx="1841626" cy="424002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BC0EA41-508B-4C7F-8D08-D67FCC388734}"/>
              </a:ext>
            </a:extLst>
          </p:cNvPr>
          <p:cNvSpPr/>
          <p:nvPr/>
        </p:nvSpPr>
        <p:spPr>
          <a:xfrm>
            <a:off x="466886" y="2895892"/>
            <a:ext cx="5485429" cy="1829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D3EB892-4C8B-4364-B316-B980F111C68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42" t="-14157" r="-34512" b="-3286"/>
          <a:stretch/>
        </p:blipFill>
        <p:spPr>
          <a:xfrm>
            <a:off x="483570" y="2778468"/>
            <a:ext cx="3411095" cy="16677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FAA81F-192B-48D0-8E99-26A39C218B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886" y="4549163"/>
            <a:ext cx="2538781" cy="150140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C0CD691-47A2-4721-AC67-5C315FE4710B}"/>
              </a:ext>
            </a:extLst>
          </p:cNvPr>
          <p:cNvSpPr/>
          <p:nvPr/>
        </p:nvSpPr>
        <p:spPr>
          <a:xfrm>
            <a:off x="6646329" y="914400"/>
            <a:ext cx="5292000" cy="327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B5376FB-9CB2-43D2-98B4-518AD7CA14B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361" y="1216627"/>
            <a:ext cx="2413505" cy="150146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71C9DD87-A804-4A6D-B1EA-680234E9BF6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791" y="2898224"/>
            <a:ext cx="2519604" cy="15688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929F97E-A787-4DA7-B3BC-D7A27280BBD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790" y="4606522"/>
            <a:ext cx="2519605" cy="167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070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5 - Θέση αριθμού διαφάνειας">
            <a:extLst>
              <a:ext uri="{FF2B5EF4-FFF2-40B4-BE49-F238E27FC236}">
                <a16:creationId xmlns:a16="http://schemas.microsoft.com/office/drawing/2014/main" id="{E005F7AB-3AAD-47A1-BE50-204D876E6E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C9ECCF4-A8AF-4AE8-9423-34F1548AF2BB}" type="slidenum">
              <a:rPr lang="el-GR" altLang="el-GR">
                <a:solidFill>
                  <a:srgbClr val="33332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 altLang="el-GR">
              <a:solidFill>
                <a:srgbClr val="333329"/>
              </a:solidFill>
            </a:endParaRPr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C9127F07-3A86-48DC-AE10-206F999FDE3A}"/>
              </a:ext>
            </a:extLst>
          </p:cNvPr>
          <p:cNvSpPr txBox="1"/>
          <p:nvPr/>
        </p:nvSpPr>
        <p:spPr>
          <a:xfrm>
            <a:off x="1951037" y="132281"/>
            <a:ext cx="79295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621914"/>
              </a:buClr>
              <a:buSzPct val="85000"/>
              <a:defRPr/>
            </a:pPr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   50 shades of cinema story-telling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dirty="0">
              <a:solidFill>
                <a:srgbClr val="621914"/>
              </a:solidFill>
              <a:latin typeface="Arial" charset="0"/>
              <a:cs typeface="Arial" charset="0"/>
            </a:endParaRP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F456D9E9-87D6-40CA-8E0E-29D2AE2174E5}"/>
              </a:ext>
            </a:extLst>
          </p:cNvPr>
          <p:cNvGrpSpPr>
            <a:grpSpLocks/>
          </p:cNvGrpSpPr>
          <p:nvPr/>
        </p:nvGrpSpPr>
        <p:grpSpPr bwMode="auto">
          <a:xfrm>
            <a:off x="118532" y="33869"/>
            <a:ext cx="880535" cy="656987"/>
            <a:chOff x="2304" y="1584"/>
            <a:chExt cx="1740" cy="1554"/>
          </a:xfrm>
        </p:grpSpPr>
        <p:sp>
          <p:nvSpPr>
            <p:cNvPr id="30726" name="Film">
              <a:extLst>
                <a:ext uri="{FF2B5EF4-FFF2-40B4-BE49-F238E27FC236}">
                  <a16:creationId xmlns:a16="http://schemas.microsoft.com/office/drawing/2014/main" id="{F2FCCBA1-F24E-45C9-820B-26DECFD3A4E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363 w 21600"/>
                <a:gd name="T3" fmla="*/ 0 h 21600"/>
                <a:gd name="T4" fmla="*/ 726 w 21600"/>
                <a:gd name="T5" fmla="*/ 0 h 21600"/>
                <a:gd name="T6" fmla="*/ 726 w 21600"/>
                <a:gd name="T7" fmla="*/ 579 h 21600"/>
                <a:gd name="T8" fmla="*/ 726 w 21600"/>
                <a:gd name="T9" fmla="*/ 1158 h 21600"/>
                <a:gd name="T10" fmla="*/ 363 w 21600"/>
                <a:gd name="T11" fmla="*/ 1158 h 21600"/>
                <a:gd name="T12" fmla="*/ 0 w 21600"/>
                <a:gd name="T13" fmla="*/ 1158 h 21600"/>
                <a:gd name="T14" fmla="*/ 0 w 21600"/>
                <a:gd name="T15" fmla="*/ 57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ound">
              <a:extLst>
                <a:ext uri="{FF2B5EF4-FFF2-40B4-BE49-F238E27FC236}">
                  <a16:creationId xmlns:a16="http://schemas.microsoft.com/office/drawing/2014/main" id="{6C1F3F5C-5020-46BE-B6DE-8C8326204C8C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Photo">
              <a:extLst>
                <a:ext uri="{FF2B5EF4-FFF2-40B4-BE49-F238E27FC236}">
                  <a16:creationId xmlns:a16="http://schemas.microsoft.com/office/drawing/2014/main" id="{D6B2DD33-3627-4EBA-AAE2-9CAF1BDB8CE6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Music">
              <a:extLst>
                <a:ext uri="{FF2B5EF4-FFF2-40B4-BE49-F238E27FC236}">
                  <a16:creationId xmlns:a16="http://schemas.microsoft.com/office/drawing/2014/main" id="{B3A15423-28C0-4351-97BD-0EF88F8E1DCF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621914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Rectangle 12">
            <a:extLst>
              <a:ext uri="{FF2B5EF4-FFF2-40B4-BE49-F238E27FC236}">
                <a16:creationId xmlns:a16="http://schemas.microsoft.com/office/drawing/2014/main" id="{66117F98-C84B-406E-9282-ECB401A640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8BAF7DB5-5A65-471C-9591-729B106AD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A9B8620B-7490-4EF4-B504-1BAD21761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39702AF2-7FC2-4E8C-B557-3C23810CE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1771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l-GR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l-GR" altLang="el-G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783E9869-265C-4DF3-B306-2A00EA58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578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64522F00-4BA3-48FF-BE7B-0B5E2913D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850" y="7061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AA349F5E-BB0A-43FF-B86A-0D0488BF1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4264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7D4251B-8BE7-48A0-8871-C99CB2EC2B52}"/>
              </a:ext>
            </a:extLst>
          </p:cNvPr>
          <p:cNvCxnSpPr/>
          <p:nvPr/>
        </p:nvCxnSpPr>
        <p:spPr>
          <a:xfrm>
            <a:off x="6382981" y="931872"/>
            <a:ext cx="59267" cy="57581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A07500-2801-4E31-80BB-424D016E931B}"/>
              </a:ext>
            </a:extLst>
          </p:cNvPr>
          <p:cNvCxnSpPr>
            <a:cxnSpLocks/>
          </p:cNvCxnSpPr>
          <p:nvPr/>
        </p:nvCxnSpPr>
        <p:spPr>
          <a:xfrm flipV="1">
            <a:off x="2438396" y="687754"/>
            <a:ext cx="6500472" cy="1356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566F9B7C-9307-488B-8F44-C9CF41FA6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242"/>
          <a:stretch/>
        </p:blipFill>
        <p:spPr>
          <a:xfrm rot="10800000">
            <a:off x="6639440" y="1065948"/>
            <a:ext cx="5283683" cy="18104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F415A59-BF9C-4E87-B984-31393ABA5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" t="35236" r="-1" b="8188"/>
          <a:stretch/>
        </p:blipFill>
        <p:spPr>
          <a:xfrm rot="10800000">
            <a:off x="6673733" y="2304761"/>
            <a:ext cx="5256280" cy="4256900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63A655-3BFB-4A45-A665-FD1C247C27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4" t="41438" r="8910" b="-203"/>
          <a:stretch/>
        </p:blipFill>
        <p:spPr>
          <a:xfrm rot="10800000">
            <a:off x="571231" y="1003745"/>
            <a:ext cx="5465901" cy="534218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BC0EA41-508B-4C7F-8D08-D67FCC388734}"/>
              </a:ext>
            </a:extLst>
          </p:cNvPr>
          <p:cNvSpPr/>
          <p:nvPr/>
        </p:nvSpPr>
        <p:spPr>
          <a:xfrm>
            <a:off x="569777" y="1835351"/>
            <a:ext cx="5485429" cy="2396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0CD691-47A2-4721-AC67-5C315FE4710B}"/>
              </a:ext>
            </a:extLst>
          </p:cNvPr>
          <p:cNvSpPr/>
          <p:nvPr/>
        </p:nvSpPr>
        <p:spPr>
          <a:xfrm>
            <a:off x="6646329" y="914400"/>
            <a:ext cx="5292000" cy="327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A3D3F0-DF66-429B-8CEE-4E4B58BE774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126" y="2753293"/>
            <a:ext cx="3968941" cy="15697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78F5D2B-0BA3-47A0-A898-314359188A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98" y="1109299"/>
            <a:ext cx="2409873" cy="155265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F9B9E5B-33D6-49D0-B466-627F7DB4B33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794" y="4518392"/>
            <a:ext cx="2616140" cy="15363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EF4822B-DB4D-4680-92D8-604D1CAE857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372" y="1106322"/>
            <a:ext cx="2715090" cy="172374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7503242-BAC5-4B52-8BF1-F725ABB0D21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363" y="2932724"/>
            <a:ext cx="2728734" cy="16496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6319323-B1A3-4205-9E3A-DC19C634840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8996" y="4706786"/>
            <a:ext cx="2826004" cy="1762624"/>
          </a:xfrm>
          <a:prstGeom prst="rect">
            <a:avLst/>
          </a:prstGeom>
        </p:spPr>
      </p:pic>
      <p:sp>
        <p:nvSpPr>
          <p:cNvPr id="48" name="Έλλειψη 62">
            <a:extLst>
              <a:ext uri="{FF2B5EF4-FFF2-40B4-BE49-F238E27FC236}">
                <a16:creationId xmlns:a16="http://schemas.microsoft.com/office/drawing/2014/main" id="{23FD4896-0A9F-4F48-B596-AC54A99DE7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05407" y="4750958"/>
            <a:ext cx="1710266" cy="1000553"/>
          </a:xfrm>
          <a:prstGeom prst="ellipse">
            <a:avLst/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</p:spPr>
        <p:txBody>
          <a:bodyPr rot="0" vert="horz" wrap="square" lIns="9144" tIns="9144" rIns="9144" bIns="9144" anchor="ctr" anchorCtr="0" upright="1">
            <a:noAutofit/>
          </a:bodyPr>
          <a:lstStyle/>
          <a:p>
            <a:pPr marL="450215" algn="ctr">
              <a:spcAft>
                <a:spcPts val="1000"/>
              </a:spcAft>
            </a:pPr>
            <a:r>
              <a:rPr lang="en-US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1’50</a:t>
            </a:r>
            <a:r>
              <a:rPr lang="el-GR" sz="2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l-G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01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8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653463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7B9AC7-4F1E-4886-9C75-F96D90B35EFA}" type="slidenum">
              <a:rPr lang="el-GR">
                <a:solidFill>
                  <a:srgbClr val="333329"/>
                </a:solidFill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l-GR">
              <a:solidFill>
                <a:srgbClr val="333329"/>
              </a:solidFill>
              <a:latin typeface="Arial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5141" y="719703"/>
            <a:ext cx="7572375" cy="584775"/>
          </a:xfrm>
        </p:spPr>
        <p:txBody>
          <a:bodyPr>
            <a:noAutofit/>
          </a:bodyPr>
          <a:lstStyle/>
          <a:p>
            <a:pPr eaLnBrk="1" hangingPunct="1">
              <a:spcBef>
                <a:spcPct val="20000"/>
              </a:spcBef>
              <a:defRPr/>
            </a:pPr>
            <a:br>
              <a:rPr lang="el-GR" sz="2000" b="1" dirty="0">
                <a:solidFill>
                  <a:srgbClr val="621914"/>
                </a:solidFill>
                <a:latin typeface="Comic Sans MS" pitchFamily="66" charset="0"/>
                <a:ea typeface="+mn-ea"/>
                <a:cs typeface="+mn-cs"/>
              </a:rPr>
            </a:br>
            <a:r>
              <a:rPr lang="en-US" sz="2400" b="1" dirty="0">
                <a:solidFill>
                  <a:srgbClr val="621914"/>
                </a:solidFill>
                <a:latin typeface="Comic Sans MS" pitchFamily="66" charset="0"/>
              </a:rPr>
              <a:t>www.karposontheweb.org</a:t>
            </a:r>
            <a:endParaRPr lang="el-GR" sz="2400" b="1" dirty="0">
              <a:solidFill>
                <a:srgbClr val="621914"/>
              </a:solidFill>
              <a:latin typeface="Comic Sans MS" pitchFamily="66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0057" y="2276475"/>
            <a:ext cx="1439863" cy="1296988"/>
            <a:chOff x="2304" y="1584"/>
            <a:chExt cx="1740" cy="1554"/>
          </a:xfrm>
        </p:grpSpPr>
        <p:sp>
          <p:nvSpPr>
            <p:cNvPr id="29704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1 w 21600"/>
                <a:gd name="T5" fmla="*/ 0 h 21600"/>
                <a:gd name="T6" fmla="*/ 1 w 21600"/>
                <a:gd name="T7" fmla="*/ 2 h 21600"/>
                <a:gd name="T8" fmla="*/ 1 w 21600"/>
                <a:gd name="T9" fmla="*/ 3 h 21600"/>
                <a:gd name="T10" fmla="*/ 0 w 21600"/>
                <a:gd name="T11" fmla="*/ 3 h 21600"/>
                <a:gd name="T12" fmla="*/ 0 w 21600"/>
                <a:gd name="T13" fmla="*/ 3 h 21600"/>
                <a:gd name="T14" fmla="*/ 0 w 21600"/>
                <a:gd name="T15" fmla="*/ 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l-GR">
                <a:solidFill>
                  <a:srgbClr val="333333"/>
                </a:solidFill>
                <a:latin typeface="Arial"/>
              </a:endParaRPr>
            </a:p>
          </p:txBody>
        </p:sp>
        <p:sp>
          <p:nvSpPr>
            <p:cNvPr id="24584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7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Arial"/>
              </a:endParaRPr>
            </a:p>
          </p:txBody>
        </p:sp>
        <p:sp>
          <p:nvSpPr>
            <p:cNvPr id="24585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Arial"/>
              </a:endParaRPr>
            </a:p>
          </p:txBody>
        </p:sp>
        <p:sp>
          <p:nvSpPr>
            <p:cNvPr id="24586" name="Music"/>
            <p:cNvSpPr>
              <a:spLocks noEditPoints="1" noChangeArrowheads="1"/>
            </p:cNvSpPr>
            <p:nvPr/>
          </p:nvSpPr>
          <p:spPr bwMode="auto">
            <a:xfrm>
              <a:off x="3215" y="2448"/>
              <a:ext cx="769" cy="673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hangingPunct="0">
                <a:defRPr/>
              </a:pPr>
              <a:endParaRPr lang="el-GR" sz="2400">
                <a:solidFill>
                  <a:srgbClr val="333333"/>
                </a:solidFill>
                <a:latin typeface="Arial"/>
              </a:endParaRPr>
            </a:p>
          </p:txBody>
        </p:sp>
      </p:grpSp>
      <p:sp>
        <p:nvSpPr>
          <p:cNvPr id="29702" name="9 - TextBox"/>
          <p:cNvSpPr txBox="1">
            <a:spLocks noChangeArrowheads="1"/>
          </p:cNvSpPr>
          <p:nvPr/>
        </p:nvSpPr>
        <p:spPr bwMode="auto">
          <a:xfrm>
            <a:off x="1985141" y="271766"/>
            <a:ext cx="4714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err="1">
                <a:solidFill>
                  <a:srgbClr val="621914"/>
                </a:solidFill>
                <a:latin typeface="Comic Sans MS" pitchFamily="66" charset="0"/>
              </a:rPr>
              <a:t>Menis</a:t>
            </a:r>
            <a:r>
              <a:rPr lang="en-US" sz="3200" b="1" dirty="0">
                <a:solidFill>
                  <a:srgbClr val="621914"/>
                </a:solidFill>
                <a:latin typeface="Comic Sans MS" pitchFamily="66" charset="0"/>
              </a:rPr>
              <a:t> Theodoridis</a:t>
            </a:r>
            <a:endParaRPr lang="el-GR" sz="320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29703" name="11 - TextBox"/>
          <p:cNvSpPr txBox="1">
            <a:spLocks noChangeArrowheads="1"/>
          </p:cNvSpPr>
          <p:nvPr/>
        </p:nvSpPr>
        <p:spPr bwMode="auto">
          <a:xfrm>
            <a:off x="1820331" y="4006318"/>
            <a:ext cx="9999133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3200" b="1" dirty="0">
                <a:solidFill>
                  <a:srgbClr val="333333"/>
                </a:solidFill>
                <a:latin typeface="Arial"/>
              </a:rPr>
              <a:t> </a:t>
            </a:r>
            <a:r>
              <a:rPr lang="en-US" sz="4400" b="1" dirty="0">
                <a:solidFill>
                  <a:srgbClr val="621914"/>
                </a:solidFill>
                <a:latin typeface="Comic Sans MS" pitchFamily="66" charset="0"/>
              </a:rPr>
              <a:t>The …50 shades of </a:t>
            </a:r>
          </a:p>
          <a:p>
            <a:pPr algn="ctr"/>
            <a:r>
              <a:rPr lang="en-US" sz="4400" b="1" dirty="0">
                <a:solidFill>
                  <a:srgbClr val="621914"/>
                </a:solidFill>
                <a:latin typeface="Comic Sans MS" pitchFamily="66" charset="0"/>
              </a:rPr>
              <a:t>cinema story-telling</a:t>
            </a:r>
            <a:endParaRPr lang="el-GR" sz="4400" b="1" dirty="0">
              <a:solidFill>
                <a:srgbClr val="621914"/>
              </a:solidFill>
              <a:latin typeface="Comic Sans MS" pitchFamily="66" charset="0"/>
            </a:endParaRPr>
          </a:p>
          <a:p>
            <a:endParaRPr lang="el-GR" dirty="0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5 - Θέση αριθμού διαφάνειας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4348644D-8475-4B6C-861C-C2AEE765CC37}" type="slidenum">
              <a:rPr lang="el-GR" altLang="el-GR" sz="1400">
                <a:solidFill>
                  <a:srgbClr val="333329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20</a:t>
            </a:fld>
            <a:endParaRPr lang="el-GR" altLang="el-GR" sz="1400">
              <a:solidFill>
                <a:srgbClr val="333329"/>
              </a:solidFill>
            </a:endParaRPr>
          </a:p>
        </p:txBody>
      </p:sp>
      <p:sp>
        <p:nvSpPr>
          <p:cNvPr id="254979" name="6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583267" y="357188"/>
            <a:ext cx="10608733" cy="539750"/>
          </a:xfrm>
          <a:solidFill>
            <a:srgbClr val="D5D5BF">
              <a:alpha val="84705"/>
            </a:srgb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/>
              <a:t> </a:t>
            </a:r>
          </a:p>
        </p:txBody>
      </p:sp>
      <p:grpSp>
        <p:nvGrpSpPr>
          <p:cNvPr id="254980" name="Group 4"/>
          <p:cNvGrpSpPr>
            <a:grpSpLocks/>
          </p:cNvGrpSpPr>
          <p:nvPr/>
        </p:nvGrpSpPr>
        <p:grpSpPr bwMode="auto">
          <a:xfrm>
            <a:off x="211669" y="71439"/>
            <a:ext cx="1042988" cy="981075"/>
            <a:chOff x="2304" y="1584"/>
            <a:chExt cx="1740" cy="1554"/>
          </a:xfrm>
        </p:grpSpPr>
        <p:sp>
          <p:nvSpPr>
            <p:cNvPr id="254985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6" name="Sound"/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6 w 21600"/>
                <a:gd name="T13" fmla="*/ 7604 h 21600"/>
                <a:gd name="T14" fmla="*/ 10757 w 21600"/>
                <a:gd name="T15" fmla="*/ 135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7" name="Photo"/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785 w 21600"/>
                <a:gd name="T25" fmla="*/ 8243 h 21600"/>
                <a:gd name="T26" fmla="*/ 13745 w 21600"/>
                <a:gd name="T27" fmla="*/ 1689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8" name="Music"/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988 w 21600"/>
                <a:gd name="T16" fmla="*/ 934 h 21600"/>
                <a:gd name="T17" fmla="*/ 20925 w 21600"/>
                <a:gd name="T18" fmla="*/ 5344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254981" name="Line 3"/>
          <p:cNvSpPr>
            <a:spLocks noChangeShapeType="1"/>
          </p:cNvSpPr>
          <p:nvPr/>
        </p:nvSpPr>
        <p:spPr bwMode="auto">
          <a:xfrm>
            <a:off x="2872319" y="1163106"/>
            <a:ext cx="7956550" cy="0"/>
          </a:xfrm>
          <a:prstGeom prst="line">
            <a:avLst/>
          </a:prstGeom>
          <a:noFill/>
          <a:ln w="38100">
            <a:solidFill>
              <a:srgbClr val="B6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21914"/>
              </a:solidFill>
              <a:latin typeface="Arial"/>
              <a:cs typeface="Arial" charset="0"/>
            </a:endParaRPr>
          </a:p>
        </p:txBody>
      </p:sp>
      <p:sp>
        <p:nvSpPr>
          <p:cNvPr id="254982" name="14 - Τίτλος"/>
          <p:cNvSpPr>
            <a:spLocks noGrp="1"/>
          </p:cNvSpPr>
          <p:nvPr>
            <p:ph type="title"/>
          </p:nvPr>
        </p:nvSpPr>
        <p:spPr>
          <a:xfrm>
            <a:off x="2899068" y="434969"/>
            <a:ext cx="7949908" cy="574675"/>
          </a:xfrm>
        </p:spPr>
        <p:txBody>
          <a:bodyPr/>
          <a:lstStyle/>
          <a:p>
            <a:pPr marL="342900" indent="-342900" algn="ctr"/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50 shades of cinema story-telling</a:t>
            </a:r>
            <a:endParaRPr lang="el-GR" altLang="el-GR" sz="3000" dirty="0"/>
          </a:p>
        </p:txBody>
      </p:sp>
      <p:sp>
        <p:nvSpPr>
          <p:cNvPr id="18440" name="13 - TextBox"/>
          <p:cNvSpPr txBox="1">
            <a:spLocks noChangeArrowheads="1"/>
          </p:cNvSpPr>
          <p:nvPr/>
        </p:nvSpPr>
        <p:spPr bwMode="auto">
          <a:xfrm>
            <a:off x="1981201" y="1285865"/>
            <a:ext cx="95504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8525" indent="-273050" fontAlgn="base">
              <a:spcBef>
                <a:spcPct val="0"/>
              </a:spcBef>
              <a:spcAft>
                <a:spcPct val="0"/>
              </a:spcAft>
              <a:buSzPct val="70000"/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How many shots in each clip?</a:t>
            </a:r>
            <a:endParaRPr lang="el-GR" sz="28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l-GR" sz="8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How many major camera movements in each clip?</a:t>
            </a:r>
            <a:endParaRPr lang="el-GR" sz="28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l-GR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Differences and similarities between the 3 clips:  group them accordingly</a:t>
            </a: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8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What about ‘music’ in each clip?</a:t>
            </a: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Which ‘Oliver’ you liked most? Why? </a:t>
            </a: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Which clip was the most convincing? Why?</a:t>
            </a: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In which clip did the members of the board had the most</a:t>
            </a:r>
            <a:r>
              <a:rPr lang="el-GR" sz="28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desirable meal? What gave you this impression? Any specific shots?</a:t>
            </a:r>
            <a:endParaRPr lang="el-GR" sz="28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143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4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5 - Θέση αριθμού διαφάνειας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4348644D-8475-4B6C-861C-C2AEE765CC37}" type="slidenum">
              <a:rPr lang="el-GR" altLang="el-GR" sz="1400">
                <a:solidFill>
                  <a:srgbClr val="333329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21</a:t>
            </a:fld>
            <a:endParaRPr lang="el-GR" altLang="el-GR" sz="1400">
              <a:solidFill>
                <a:srgbClr val="333329"/>
              </a:solidFill>
            </a:endParaRPr>
          </a:p>
        </p:txBody>
      </p:sp>
      <p:sp>
        <p:nvSpPr>
          <p:cNvPr id="254979" name="6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583267" y="357188"/>
            <a:ext cx="10608733" cy="539750"/>
          </a:xfrm>
          <a:solidFill>
            <a:srgbClr val="D5D5BF">
              <a:alpha val="84705"/>
            </a:srgb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/>
              <a:t> </a:t>
            </a:r>
          </a:p>
        </p:txBody>
      </p:sp>
      <p:grpSp>
        <p:nvGrpSpPr>
          <p:cNvPr id="254980" name="Group 4"/>
          <p:cNvGrpSpPr>
            <a:grpSpLocks/>
          </p:cNvGrpSpPr>
          <p:nvPr/>
        </p:nvGrpSpPr>
        <p:grpSpPr bwMode="auto">
          <a:xfrm>
            <a:off x="211669" y="71439"/>
            <a:ext cx="1042988" cy="981075"/>
            <a:chOff x="2304" y="1584"/>
            <a:chExt cx="1740" cy="1554"/>
          </a:xfrm>
        </p:grpSpPr>
        <p:sp>
          <p:nvSpPr>
            <p:cNvPr id="254985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6" name="Sound"/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6 w 21600"/>
                <a:gd name="T13" fmla="*/ 7604 h 21600"/>
                <a:gd name="T14" fmla="*/ 10757 w 21600"/>
                <a:gd name="T15" fmla="*/ 135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7" name="Photo"/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785 w 21600"/>
                <a:gd name="T25" fmla="*/ 8243 h 21600"/>
                <a:gd name="T26" fmla="*/ 13745 w 21600"/>
                <a:gd name="T27" fmla="*/ 1689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8" name="Music"/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988 w 21600"/>
                <a:gd name="T16" fmla="*/ 934 h 21600"/>
                <a:gd name="T17" fmla="*/ 20925 w 21600"/>
                <a:gd name="T18" fmla="*/ 5344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254981" name="Line 3"/>
          <p:cNvSpPr>
            <a:spLocks noChangeShapeType="1"/>
          </p:cNvSpPr>
          <p:nvPr/>
        </p:nvSpPr>
        <p:spPr bwMode="auto">
          <a:xfrm>
            <a:off x="2872319" y="1163106"/>
            <a:ext cx="7956550" cy="0"/>
          </a:xfrm>
          <a:prstGeom prst="line">
            <a:avLst/>
          </a:prstGeom>
          <a:noFill/>
          <a:ln w="38100">
            <a:solidFill>
              <a:srgbClr val="B6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21914"/>
              </a:solidFill>
              <a:latin typeface="Arial"/>
              <a:cs typeface="Arial" charset="0"/>
            </a:endParaRPr>
          </a:p>
        </p:txBody>
      </p:sp>
      <p:sp>
        <p:nvSpPr>
          <p:cNvPr id="254982" name="14 - Τίτλος"/>
          <p:cNvSpPr>
            <a:spLocks noGrp="1"/>
          </p:cNvSpPr>
          <p:nvPr>
            <p:ph type="title"/>
          </p:nvPr>
        </p:nvSpPr>
        <p:spPr>
          <a:xfrm>
            <a:off x="2899068" y="434969"/>
            <a:ext cx="7949908" cy="574675"/>
          </a:xfrm>
        </p:spPr>
        <p:txBody>
          <a:bodyPr/>
          <a:lstStyle/>
          <a:p>
            <a:pPr marL="342900" indent="-342900" algn="ctr"/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50 shades of cinema story-telling</a:t>
            </a:r>
            <a:endParaRPr lang="el-GR" altLang="el-GR" sz="3000" dirty="0"/>
          </a:p>
        </p:txBody>
      </p:sp>
      <p:sp>
        <p:nvSpPr>
          <p:cNvPr id="18440" name="13 - TextBox"/>
          <p:cNvSpPr txBox="1">
            <a:spLocks noChangeArrowheads="1"/>
          </p:cNvSpPr>
          <p:nvPr/>
        </p:nvSpPr>
        <p:spPr bwMode="auto">
          <a:xfrm>
            <a:off x="1786467" y="1943547"/>
            <a:ext cx="10160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8525" indent="-273050" fontAlgn="base">
              <a:spcBef>
                <a:spcPct val="0"/>
              </a:spcBef>
              <a:spcAft>
                <a:spcPct val="0"/>
              </a:spcAft>
              <a:buSzPct val="70000"/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ln>
                <a:solidFill>
                  <a:srgbClr val="C00000"/>
                </a:solidFill>
              </a:ln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630238" lvl="3" indent="14319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… to keep in mind:</a:t>
            </a:r>
          </a:p>
        </p:txBody>
      </p:sp>
    </p:spTree>
    <p:extLst>
      <p:ext uri="{BB962C8B-B14F-4D97-AF65-F5344CB8AC3E}">
        <p14:creationId xmlns:p14="http://schemas.microsoft.com/office/powerpoint/2010/main" val="1775249191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Ηλεκτρονικά πολυμέσα 1" title="3 clips +++ pds mp4">
            <a:hlinkClick r:id="" action="ppaction://media"/>
            <a:extLst>
              <a:ext uri="{FF2B5EF4-FFF2-40B4-BE49-F238E27FC236}">
                <a16:creationId xmlns:a16="http://schemas.microsoft.com/office/drawing/2014/main" id="{546EE357-D7C0-494B-A232-5D50EC6A9A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70387" y="753533"/>
            <a:ext cx="9001006" cy="5063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1B54FC-7B19-45C5-B8C6-2AE0CDCC9A3A}"/>
              </a:ext>
            </a:extLst>
          </p:cNvPr>
          <p:cNvSpPr txBox="1"/>
          <p:nvPr/>
        </p:nvSpPr>
        <p:spPr>
          <a:xfrm>
            <a:off x="3581400" y="187097"/>
            <a:ext cx="673100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Please wait until the play button appears …</a:t>
            </a:r>
            <a:endParaRPr lang="el-GR" sz="2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24B516-8ECC-4263-AC9E-A2FE014071EB}"/>
              </a:ext>
            </a:extLst>
          </p:cNvPr>
          <p:cNvSpPr txBox="1"/>
          <p:nvPr/>
        </p:nvSpPr>
        <p:spPr>
          <a:xfrm>
            <a:off x="3081869" y="5893632"/>
            <a:ext cx="7450667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After completion, please click twice 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OUTSIDE the film frame, to continue the PPT…</a:t>
            </a:r>
            <a:endParaRPr lang="el-GR" sz="2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35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5 - Θέση αριθμού διαφάνειας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4348644D-8475-4B6C-861C-C2AEE765CC37}" type="slidenum">
              <a:rPr lang="el-GR" altLang="el-GR" sz="1400">
                <a:solidFill>
                  <a:srgbClr val="333329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23</a:t>
            </a:fld>
            <a:endParaRPr lang="el-GR" altLang="el-GR" sz="1400">
              <a:solidFill>
                <a:srgbClr val="333329"/>
              </a:solidFill>
            </a:endParaRPr>
          </a:p>
        </p:txBody>
      </p:sp>
      <p:sp>
        <p:nvSpPr>
          <p:cNvPr id="254979" name="6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583267" y="357188"/>
            <a:ext cx="10608733" cy="539750"/>
          </a:xfrm>
          <a:solidFill>
            <a:srgbClr val="D5D5BF">
              <a:alpha val="84705"/>
            </a:srgb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/>
              <a:t> </a:t>
            </a:r>
          </a:p>
        </p:txBody>
      </p:sp>
      <p:grpSp>
        <p:nvGrpSpPr>
          <p:cNvPr id="254980" name="Group 4"/>
          <p:cNvGrpSpPr>
            <a:grpSpLocks/>
          </p:cNvGrpSpPr>
          <p:nvPr/>
        </p:nvGrpSpPr>
        <p:grpSpPr bwMode="auto">
          <a:xfrm>
            <a:off x="211669" y="71439"/>
            <a:ext cx="1042988" cy="981075"/>
            <a:chOff x="2304" y="1584"/>
            <a:chExt cx="1740" cy="1554"/>
          </a:xfrm>
        </p:grpSpPr>
        <p:sp>
          <p:nvSpPr>
            <p:cNvPr id="254985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6" name="Sound"/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6 w 21600"/>
                <a:gd name="T13" fmla="*/ 7604 h 21600"/>
                <a:gd name="T14" fmla="*/ 10757 w 21600"/>
                <a:gd name="T15" fmla="*/ 135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7" name="Photo"/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785 w 21600"/>
                <a:gd name="T25" fmla="*/ 8243 h 21600"/>
                <a:gd name="T26" fmla="*/ 13745 w 21600"/>
                <a:gd name="T27" fmla="*/ 1689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8" name="Music"/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988 w 21600"/>
                <a:gd name="T16" fmla="*/ 934 h 21600"/>
                <a:gd name="T17" fmla="*/ 20925 w 21600"/>
                <a:gd name="T18" fmla="*/ 5344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254981" name="Line 3"/>
          <p:cNvSpPr>
            <a:spLocks noChangeShapeType="1"/>
          </p:cNvSpPr>
          <p:nvPr/>
        </p:nvSpPr>
        <p:spPr bwMode="auto">
          <a:xfrm>
            <a:off x="2872319" y="1163106"/>
            <a:ext cx="7956550" cy="0"/>
          </a:xfrm>
          <a:prstGeom prst="line">
            <a:avLst/>
          </a:prstGeom>
          <a:noFill/>
          <a:ln w="38100">
            <a:solidFill>
              <a:srgbClr val="B6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21914"/>
              </a:solidFill>
              <a:latin typeface="Arial"/>
              <a:cs typeface="Arial" charset="0"/>
            </a:endParaRPr>
          </a:p>
        </p:txBody>
      </p:sp>
      <p:sp>
        <p:nvSpPr>
          <p:cNvPr id="254982" name="14 - Τίτλος"/>
          <p:cNvSpPr>
            <a:spLocks noGrp="1"/>
          </p:cNvSpPr>
          <p:nvPr>
            <p:ph type="title"/>
          </p:nvPr>
        </p:nvSpPr>
        <p:spPr>
          <a:xfrm>
            <a:off x="2899068" y="434969"/>
            <a:ext cx="7949908" cy="574675"/>
          </a:xfrm>
        </p:spPr>
        <p:txBody>
          <a:bodyPr/>
          <a:lstStyle/>
          <a:p>
            <a:pPr marL="342900" indent="-342900" algn="ctr"/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50 shades of cinema story-telling</a:t>
            </a:r>
            <a:endParaRPr lang="el-GR" altLang="el-GR" sz="3000" dirty="0"/>
          </a:p>
        </p:txBody>
      </p:sp>
      <p:sp>
        <p:nvSpPr>
          <p:cNvPr id="18440" name="13 - TextBox"/>
          <p:cNvSpPr txBox="1">
            <a:spLocks noChangeArrowheads="1"/>
          </p:cNvSpPr>
          <p:nvPr/>
        </p:nvSpPr>
        <p:spPr bwMode="auto">
          <a:xfrm>
            <a:off x="2133599" y="2166398"/>
            <a:ext cx="9398001" cy="282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8525" indent="-273050" fontAlgn="base">
              <a:spcBef>
                <a:spcPct val="0"/>
              </a:spcBef>
              <a:spcAft>
                <a:spcPct val="0"/>
              </a:spcAft>
              <a:buSzPct val="70000"/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621914"/>
                </a:solidFill>
                <a:latin typeface="Comic Sans MS" pitchFamily="66" charset="0"/>
                <a:ea typeface="+mj-ea"/>
                <a:cs typeface="Arial" panose="020B0604020202020204" pitchFamily="34" charset="0"/>
              </a:rPr>
              <a:t>Indicative suggestions for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621914"/>
                </a:solidFill>
                <a:latin typeface="Comic Sans MS" pitchFamily="66" charset="0"/>
                <a:ea typeface="+mj-ea"/>
                <a:cs typeface="Arial" panose="020B0604020202020204" pitchFamily="34" charset="0"/>
              </a:rPr>
              <a:t>film comparisons addressing to younger and older students…</a:t>
            </a:r>
            <a:endParaRPr lang="el-GR" sz="40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38379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 bwMode="auto">
          <a:xfrm>
            <a:off x="1593668" y="354896"/>
            <a:ext cx="10598331" cy="539750"/>
          </a:xfrm>
          <a:prstGeom prst="rect">
            <a:avLst/>
          </a:prstGeom>
          <a:solidFill>
            <a:schemeClr val="accent3">
              <a:alpha val="84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srgbClr val="333333"/>
              </a:solidFill>
              <a:latin typeface="Arial"/>
              <a:cs typeface="Arial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9407790-0600-4F42-ADBA-AC4FE1AA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91875"/>
            <a:ext cx="10363200" cy="1143000"/>
          </a:xfrm>
        </p:spPr>
        <p:txBody>
          <a:bodyPr/>
          <a:lstStyle/>
          <a:p>
            <a:pPr algn="ctr"/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21914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50 shades of cinema story-telling</a:t>
            </a:r>
            <a:endParaRPr lang="el-GR" dirty="0"/>
          </a:p>
        </p:txBody>
      </p:sp>
      <p:sp>
        <p:nvSpPr>
          <p:cNvPr id="56323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3C637-DF7F-4DBB-8C19-DF224334E355}" type="slidenum">
              <a:rPr lang="el-GR"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l-GR">
              <a:latin typeface="Arial"/>
            </a:endParaRPr>
          </a:p>
        </p:txBody>
      </p:sp>
      <p:sp>
        <p:nvSpPr>
          <p:cNvPr id="89092" name="Line 3"/>
          <p:cNvSpPr>
            <a:spLocks noChangeShapeType="1"/>
          </p:cNvSpPr>
          <p:nvPr/>
        </p:nvSpPr>
        <p:spPr bwMode="auto">
          <a:xfrm>
            <a:off x="2711450" y="1377998"/>
            <a:ext cx="7956550" cy="0"/>
          </a:xfrm>
          <a:prstGeom prst="line">
            <a:avLst/>
          </a:prstGeom>
          <a:noFill/>
          <a:ln w="38100">
            <a:solidFill>
              <a:srgbClr val="B62020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grpSp>
        <p:nvGrpSpPr>
          <p:cNvPr id="89093" name="Group 4"/>
          <p:cNvGrpSpPr>
            <a:grpSpLocks/>
          </p:cNvGrpSpPr>
          <p:nvPr/>
        </p:nvGrpSpPr>
        <p:grpSpPr bwMode="auto">
          <a:xfrm>
            <a:off x="208995" y="72344"/>
            <a:ext cx="1042988" cy="981075"/>
            <a:chOff x="2304" y="1584"/>
            <a:chExt cx="1740" cy="1554"/>
          </a:xfrm>
        </p:grpSpPr>
        <p:sp>
          <p:nvSpPr>
            <p:cNvPr id="89152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1494" name="Sound"/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1495" name="Photo"/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1496" name="Music"/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</p:grpSp>
      <p:grpSp>
        <p:nvGrpSpPr>
          <p:cNvPr id="6" name="73 - Ομάδα"/>
          <p:cNvGrpSpPr>
            <a:grpSpLocks/>
          </p:cNvGrpSpPr>
          <p:nvPr/>
        </p:nvGrpSpPr>
        <p:grpSpPr bwMode="auto">
          <a:xfrm>
            <a:off x="2232117" y="25682"/>
            <a:ext cx="9223691" cy="6759650"/>
            <a:chOff x="-16276" y="-44625"/>
            <a:chExt cx="9180513" cy="6858001"/>
          </a:xfrm>
        </p:grpSpPr>
        <p:sp>
          <p:nvSpPr>
            <p:cNvPr id="45" name="44 - Ορθογώνιο"/>
            <p:cNvSpPr/>
            <p:nvPr/>
          </p:nvSpPr>
          <p:spPr bwMode="auto">
            <a:xfrm>
              <a:off x="-16276" y="-44625"/>
              <a:ext cx="9180513" cy="6858001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7" name="Picture 3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051" t="23625" r="16159" b="23219"/>
            <a:stretch>
              <a:fillRect/>
            </a:stretch>
          </p:blipFill>
          <p:spPr bwMode="auto">
            <a:xfrm>
              <a:off x="179959" y="4554363"/>
              <a:ext cx="4722812" cy="2081213"/>
            </a:xfrm>
            <a:prstGeom prst="rect">
              <a:avLst/>
            </a:prstGeom>
            <a:noFill/>
            <a:ln w="95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0" name="Picture 33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03" t="25594" r="16985" b="24203"/>
            <a:stretch>
              <a:fillRect/>
            </a:stretch>
          </p:blipFill>
          <p:spPr bwMode="auto">
            <a:xfrm>
              <a:off x="179959" y="2420763"/>
              <a:ext cx="4679950" cy="1989138"/>
            </a:xfrm>
            <a:prstGeom prst="rect">
              <a:avLst/>
            </a:prstGeom>
            <a:noFill/>
            <a:ln w="95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1" name="Picture 3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6603" t="984" r="13664" b="9439"/>
            <a:stretch>
              <a:fillRect/>
            </a:stretch>
          </p:blipFill>
          <p:spPr bwMode="auto">
            <a:xfrm>
              <a:off x="3539109" y="161751"/>
              <a:ext cx="2905125" cy="2098675"/>
            </a:xfrm>
            <a:prstGeom prst="rect">
              <a:avLst/>
            </a:prstGeom>
            <a:noFill/>
            <a:ln w="95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52" name="Picture 3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89" t="2579" r="14771" b="9813"/>
            <a:stretch>
              <a:fillRect/>
            </a:stretch>
          </p:blipFill>
          <p:spPr bwMode="auto">
            <a:xfrm>
              <a:off x="251396" y="161751"/>
              <a:ext cx="3025775" cy="2101850"/>
            </a:xfrm>
            <a:prstGeom prst="rect">
              <a:avLst/>
            </a:prstGeom>
            <a:noFill/>
            <a:ln w="95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9138" name="41 - Ορθογώνιο"/>
            <p:cNvSpPr>
              <a:spLocks noChangeArrowheads="1"/>
            </p:cNvSpPr>
            <p:nvPr/>
          </p:nvSpPr>
          <p:spPr bwMode="auto">
            <a:xfrm>
              <a:off x="6444208" y="1916832"/>
              <a:ext cx="181812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D. Lean, 1948</a:t>
              </a:r>
              <a:endParaRPr lang="el-GR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139" name="42 - Ορθογώνιο"/>
            <p:cNvSpPr>
              <a:spLocks noChangeArrowheads="1"/>
            </p:cNvSpPr>
            <p:nvPr/>
          </p:nvSpPr>
          <p:spPr bwMode="auto">
            <a:xfrm>
              <a:off x="4860033" y="2420888"/>
              <a:ext cx="18325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C. Reed, 1968</a:t>
              </a:r>
              <a:endParaRPr lang="el-GR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140" name="43 - Ορθογώνιο"/>
            <p:cNvSpPr>
              <a:spLocks noChangeArrowheads="1"/>
            </p:cNvSpPr>
            <p:nvPr/>
          </p:nvSpPr>
          <p:spPr bwMode="auto">
            <a:xfrm>
              <a:off x="4940730" y="4509120"/>
              <a:ext cx="21515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R. Polanski, 2005</a:t>
              </a:r>
              <a:endParaRPr lang="el-GR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141" name="44 - Ορθογώνιο"/>
            <p:cNvSpPr>
              <a:spLocks noChangeArrowheads="1"/>
            </p:cNvSpPr>
            <p:nvPr/>
          </p:nvSpPr>
          <p:spPr bwMode="auto">
            <a:xfrm>
              <a:off x="6210208" y="2949326"/>
              <a:ext cx="2754280" cy="10557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sz="2400" b="1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ΟΛΙΒΕΡ ΤΟΥΪΣΤ</a:t>
              </a: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Α’ Γυμνασίου</a:t>
              </a:r>
              <a:endParaRPr lang="el-GR" sz="2000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88130" name="Picture 66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766" r="13470" b="9055"/>
            <a:stretch>
              <a:fillRect/>
            </a:stretch>
          </p:blipFill>
          <p:spPr bwMode="auto">
            <a:xfrm>
              <a:off x="6731571" y="5029026"/>
              <a:ext cx="2233613" cy="1568450"/>
            </a:xfrm>
            <a:prstGeom prst="rect">
              <a:avLst/>
            </a:prstGeom>
            <a:noFill/>
            <a:ln w="19050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9143" name="42 - Ορθογώνιο"/>
            <p:cNvSpPr>
              <a:spLocks noChangeArrowheads="1"/>
            </p:cNvSpPr>
            <p:nvPr/>
          </p:nvSpPr>
          <p:spPr bwMode="auto">
            <a:xfrm>
              <a:off x="5350130" y="6228020"/>
              <a:ext cx="13821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BBC, </a:t>
              </a:r>
              <a:r>
                <a:rPr lang="el-GR" b="1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1985</a:t>
              </a:r>
              <a:endParaRPr lang="el-GR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9" name="Ομάδα 18">
            <a:extLst>
              <a:ext uri="{FF2B5EF4-FFF2-40B4-BE49-F238E27FC236}">
                <a16:creationId xmlns:a16="http://schemas.microsoft.com/office/drawing/2014/main" id="{F6BECB1B-0C8C-4D30-B6B9-D23D5BCF4471}"/>
              </a:ext>
            </a:extLst>
          </p:cNvPr>
          <p:cNvGrpSpPr/>
          <p:nvPr/>
        </p:nvGrpSpPr>
        <p:grpSpPr>
          <a:xfrm>
            <a:off x="2315380" y="45628"/>
            <a:ext cx="9053767" cy="6659972"/>
            <a:chOff x="2110059" y="129012"/>
            <a:chExt cx="9053767" cy="6659972"/>
          </a:xfrm>
        </p:grpSpPr>
        <p:grpSp>
          <p:nvGrpSpPr>
            <p:cNvPr id="8" name="76 - Ομάδα"/>
            <p:cNvGrpSpPr>
              <a:grpSpLocks/>
            </p:cNvGrpSpPr>
            <p:nvPr/>
          </p:nvGrpSpPr>
          <p:grpSpPr bwMode="auto">
            <a:xfrm>
              <a:off x="2110059" y="129012"/>
              <a:ext cx="9053767" cy="6659972"/>
              <a:chOff x="-49126" y="219963"/>
              <a:chExt cx="9241273" cy="6948498"/>
            </a:xfrm>
          </p:grpSpPr>
          <p:sp>
            <p:nvSpPr>
              <p:cNvPr id="89115" name="41 - Ορθογώνιο"/>
              <p:cNvSpPr>
                <a:spLocks noChangeArrowheads="1"/>
              </p:cNvSpPr>
              <p:nvPr/>
            </p:nvSpPr>
            <p:spPr bwMode="auto">
              <a:xfrm>
                <a:off x="89681" y="1688130"/>
                <a:ext cx="1385975" cy="372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A7D1FF"/>
                    </a:solidFill>
                    <a:latin typeface="Comic Sans MS" pitchFamily="66" charset="0"/>
                    <a:cs typeface="Arial" charset="0"/>
                  </a:rPr>
                  <a:t>BBC, 1988</a:t>
                </a:r>
                <a:endParaRPr lang="el-GR">
                  <a:solidFill>
                    <a:srgbClr val="333333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9116" name="42 - Ορθογώνιο"/>
              <p:cNvSpPr>
                <a:spLocks noChangeArrowheads="1"/>
              </p:cNvSpPr>
              <p:nvPr/>
            </p:nvSpPr>
            <p:spPr bwMode="auto">
              <a:xfrm>
                <a:off x="3485856" y="2688969"/>
                <a:ext cx="2310280" cy="372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A7D1FF"/>
                    </a:solidFill>
                    <a:latin typeface="Comic Sans MS" pitchFamily="66" charset="0"/>
                    <a:cs typeface="Arial" charset="0"/>
                  </a:rPr>
                  <a:t>F. Zeffirelli, 1968</a:t>
                </a:r>
                <a:endParaRPr lang="el-GR">
                  <a:solidFill>
                    <a:srgbClr val="333333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9117" name="43 - Ορθογώνιο"/>
              <p:cNvSpPr>
                <a:spLocks noChangeArrowheads="1"/>
              </p:cNvSpPr>
              <p:nvPr/>
            </p:nvSpPr>
            <p:spPr bwMode="auto">
              <a:xfrm>
                <a:off x="3651098" y="6031699"/>
                <a:ext cx="2217046" cy="372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>
                    <a:solidFill>
                      <a:srgbClr val="A7D1FF"/>
                    </a:solidFill>
                    <a:latin typeface="Comic Sans MS" pitchFamily="66" charset="0"/>
                    <a:cs typeface="Arial" charset="0"/>
                  </a:rPr>
                  <a:t>B. Luhrman, 1996</a:t>
                </a:r>
                <a:endParaRPr lang="el-GR">
                  <a:solidFill>
                    <a:srgbClr val="333333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55 - Ορθογώνιο"/>
              <p:cNvSpPr/>
              <p:nvPr/>
            </p:nvSpPr>
            <p:spPr bwMode="auto">
              <a:xfrm>
                <a:off x="-49126" y="219963"/>
                <a:ext cx="9241273" cy="6948498"/>
              </a:xfrm>
              <a:prstGeom prst="rect">
                <a:avLst/>
              </a:prstGeom>
              <a:solidFill>
                <a:schemeClr val="tx2">
                  <a:lumMod val="95000"/>
                  <a:lumOff val="5000"/>
                </a:schemeClr>
              </a:solidFill>
              <a:ln w="12700" cap="sq" cmpd="sng" algn="ctr">
                <a:solidFill>
                  <a:schemeClr val="tx1">
                    <a:lumMod val="60000"/>
                    <a:lumOff val="40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l-GR" sz="2400" dirty="0">
                  <a:solidFill>
                    <a:srgbClr val="333333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9118" name="44 - Ορθογώνιο"/>
              <p:cNvSpPr>
                <a:spLocks noChangeArrowheads="1"/>
              </p:cNvSpPr>
              <p:nvPr/>
            </p:nvSpPr>
            <p:spPr bwMode="auto">
              <a:xfrm>
                <a:off x="4490097" y="4041532"/>
                <a:ext cx="3466051" cy="1055740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>
                    <a:solidFill>
                      <a:srgbClr val="A7D1FF"/>
                    </a:solidFill>
                    <a:latin typeface="Comic Sans MS" pitchFamily="66" charset="0"/>
                    <a:cs typeface="Arial" charset="0"/>
                  </a:rPr>
                  <a:t>Romeo and Juliet</a:t>
                </a:r>
                <a:endParaRPr lang="el-GR" sz="2400" b="1">
                  <a:solidFill>
                    <a:srgbClr val="A7D1FF"/>
                  </a:solidFill>
                  <a:latin typeface="Comic Sans MS" pitchFamily="66" charset="0"/>
                  <a:cs typeface="Arial" charset="0"/>
                </a:endParaRPr>
              </a:p>
              <a:p>
                <a:pPr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l-GR" sz="2000" b="1">
                    <a:solidFill>
                      <a:srgbClr val="A7D1FF"/>
                    </a:solidFill>
                    <a:latin typeface="Comic Sans MS" pitchFamily="66" charset="0"/>
                    <a:cs typeface="Arial" charset="0"/>
                  </a:rPr>
                  <a:t>Α’ Λυκείου</a:t>
                </a:r>
                <a:endParaRPr lang="el-GR" sz="2000">
                  <a:solidFill>
                    <a:srgbClr val="333333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68" name="67 - Εικόνα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326" t="1432" r="7395"/>
              <a:stretch>
                <a:fillRect/>
              </a:stretch>
            </p:blipFill>
            <p:spPr bwMode="auto">
              <a:xfrm>
                <a:off x="1500258" y="290513"/>
                <a:ext cx="2529006" cy="190817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69" name="68 - Εικόνα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716" r="5692"/>
              <a:stretch>
                <a:fillRect/>
              </a:stretch>
            </p:blipFill>
            <p:spPr bwMode="auto">
              <a:xfrm>
                <a:off x="4246761" y="290513"/>
                <a:ext cx="2454389" cy="1898653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sp>
            <p:nvSpPr>
              <p:cNvPr id="89121" name="69 - Ορθογώνιο"/>
              <p:cNvSpPr>
                <a:spLocks noChangeArrowheads="1"/>
              </p:cNvSpPr>
              <p:nvPr/>
            </p:nvSpPr>
            <p:spPr bwMode="auto">
              <a:xfrm>
                <a:off x="6773742" y="1700808"/>
                <a:ext cx="2360111" cy="3727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solidFill>
                      <a:srgbClr val="A7D1FF"/>
                    </a:solidFill>
                    <a:latin typeface="Comic Sans MS" pitchFamily="66" charset="0"/>
                    <a:cs typeface="Arial" charset="0"/>
                  </a:rPr>
                  <a:t>R. Castellani, 19</a:t>
                </a:r>
                <a:r>
                  <a:rPr lang="el-GR" b="1" dirty="0">
                    <a:solidFill>
                      <a:srgbClr val="A7D1FF"/>
                    </a:solidFill>
                    <a:latin typeface="Comic Sans MS" pitchFamily="66" charset="0"/>
                    <a:cs typeface="Arial" charset="0"/>
                  </a:rPr>
                  <a:t>56</a:t>
                </a:r>
                <a:endParaRPr lang="el-GR" dirty="0">
                  <a:solidFill>
                    <a:srgbClr val="333333"/>
                  </a:solidFill>
                  <a:latin typeface="Arial" charset="0"/>
                  <a:cs typeface="Arial" charset="0"/>
                </a:endParaRPr>
              </a:p>
            </p:txBody>
          </p:sp>
          <p:pic>
            <p:nvPicPr>
              <p:cNvPr id="71" name="70 - Εικόνα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7421" b="7233"/>
              <a:stretch>
                <a:fillRect/>
              </a:stretch>
            </p:blipFill>
            <p:spPr bwMode="auto">
              <a:xfrm>
                <a:off x="193923" y="2425627"/>
                <a:ext cx="3249765" cy="2033589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  <p:pic>
            <p:nvPicPr>
              <p:cNvPr id="72" name="71 - Εικόνα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17807" b="14524"/>
              <a:stretch>
                <a:fillRect/>
              </a:stretch>
            </p:blipFill>
            <p:spPr bwMode="auto">
              <a:xfrm>
                <a:off x="169871" y="4743458"/>
                <a:ext cx="3394233" cy="187007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</p:pic>
        </p:grpSp>
        <p:sp>
          <p:nvSpPr>
            <p:cNvPr id="13" name="41 - Ορθογώνιο">
              <a:extLst>
                <a:ext uri="{FF2B5EF4-FFF2-40B4-BE49-F238E27FC236}">
                  <a16:creationId xmlns:a16="http://schemas.microsoft.com/office/drawing/2014/main" id="{9299DCF7-9053-4BFC-8657-421CA7797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0391" y="1628494"/>
              <a:ext cx="1385910" cy="37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b="1" dirty="0">
                  <a:solidFill>
                    <a:srgbClr val="A7D1FF"/>
                  </a:solidFill>
                  <a:latin typeface="Comic Sans MS" panose="030F0702030302020204" pitchFamily="66" charset="0"/>
                </a:rPr>
                <a:t>BBC, 1988</a:t>
              </a:r>
              <a:endParaRPr lang="el-GR" altLang="el-GR" sz="1800" dirty="0"/>
            </a:p>
          </p:txBody>
        </p:sp>
        <p:sp>
          <p:nvSpPr>
            <p:cNvPr id="16" name="42 - Ορθογώνιο">
              <a:extLst>
                <a:ext uri="{FF2B5EF4-FFF2-40B4-BE49-F238E27FC236}">
                  <a16:creationId xmlns:a16="http://schemas.microsoft.com/office/drawing/2014/main" id="{6F749C96-38C8-4D16-8880-123C5AE26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2934" y="2384726"/>
              <a:ext cx="2310172" cy="37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b="1" dirty="0">
                  <a:solidFill>
                    <a:srgbClr val="A7D1FF"/>
                  </a:solidFill>
                  <a:latin typeface="Comic Sans MS" panose="030F0702030302020204" pitchFamily="66" charset="0"/>
                </a:rPr>
                <a:t>F. Zeffirelli, 1968</a:t>
              </a:r>
              <a:endParaRPr lang="el-GR" altLang="el-GR" sz="1800" dirty="0"/>
            </a:p>
          </p:txBody>
        </p:sp>
        <p:sp>
          <p:nvSpPr>
            <p:cNvPr id="18" name="43 - Ορθογώνιο">
              <a:extLst>
                <a:ext uri="{FF2B5EF4-FFF2-40B4-BE49-F238E27FC236}">
                  <a16:creationId xmlns:a16="http://schemas.microsoft.com/office/drawing/2014/main" id="{7A8BB98E-D558-4A83-8A93-C84DA803C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526" y="5809086"/>
              <a:ext cx="2216943" cy="37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b="1" dirty="0">
                  <a:solidFill>
                    <a:srgbClr val="A7D1FF"/>
                  </a:solidFill>
                  <a:latin typeface="Comic Sans MS" panose="030F0702030302020204" pitchFamily="66" charset="0"/>
                </a:rPr>
                <a:t>B. </a:t>
              </a:r>
              <a:r>
                <a:rPr lang="en-US" altLang="el-GR" sz="1800" b="1" dirty="0" err="1">
                  <a:solidFill>
                    <a:srgbClr val="A7D1FF"/>
                  </a:solidFill>
                  <a:latin typeface="Comic Sans MS" panose="030F0702030302020204" pitchFamily="66" charset="0"/>
                </a:rPr>
                <a:t>Luhrman</a:t>
              </a:r>
              <a:r>
                <a:rPr lang="en-US" altLang="el-GR" sz="1800" b="1" dirty="0">
                  <a:solidFill>
                    <a:srgbClr val="A7D1FF"/>
                  </a:solidFill>
                  <a:latin typeface="Comic Sans MS" panose="030F0702030302020204" pitchFamily="66" charset="0"/>
                </a:rPr>
                <a:t>, 1996</a:t>
              </a:r>
              <a:endParaRPr lang="el-GR" altLang="el-GR" sz="1800" dirty="0"/>
            </a:p>
          </p:txBody>
        </p:sp>
      </p:grpSp>
      <p:grpSp>
        <p:nvGrpSpPr>
          <p:cNvPr id="7" name="73 - Ομάδα"/>
          <p:cNvGrpSpPr>
            <a:grpSpLocks/>
          </p:cNvGrpSpPr>
          <p:nvPr/>
        </p:nvGrpSpPr>
        <p:grpSpPr bwMode="auto">
          <a:xfrm>
            <a:off x="2283086" y="25682"/>
            <a:ext cx="9120114" cy="6738123"/>
            <a:chOff x="-19375" y="-10308"/>
            <a:chExt cx="9120114" cy="6738123"/>
          </a:xfrm>
        </p:grpSpPr>
        <p:sp>
          <p:nvSpPr>
            <p:cNvPr id="59" name="58 - Ορθογώνιο"/>
            <p:cNvSpPr/>
            <p:nvPr/>
          </p:nvSpPr>
          <p:spPr bwMode="auto">
            <a:xfrm>
              <a:off x="-19375" y="-10308"/>
              <a:ext cx="9120114" cy="673812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12700" cap="sq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 dirty="0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126" name="44 - Ορθογώνιο"/>
            <p:cNvSpPr>
              <a:spLocks noChangeArrowheads="1"/>
            </p:cNvSpPr>
            <p:nvPr/>
          </p:nvSpPr>
          <p:spPr bwMode="auto">
            <a:xfrm>
              <a:off x="5385020" y="4163390"/>
              <a:ext cx="3686973" cy="105573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Nosferatu-Dracula</a:t>
              </a:r>
              <a:r>
                <a:rPr lang="el-GR" sz="2400" b="1" dirty="0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 </a:t>
              </a:r>
              <a:r>
                <a:rPr lang="en-US" sz="2400" b="1" dirty="0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(I)</a:t>
              </a:r>
              <a:endParaRPr lang="el-GR" sz="2400" b="1" dirty="0">
                <a:solidFill>
                  <a:srgbClr val="A7D1FF"/>
                </a:solidFill>
                <a:latin typeface="Comic Sans MS" pitchFamily="66" charset="0"/>
                <a:cs typeface="Arial" charset="0"/>
              </a:endParaRPr>
            </a:p>
            <a:p>
              <a:pPr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 dirty="0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Α’ Λυκείου</a:t>
              </a:r>
              <a:endParaRPr lang="el-GR" sz="2000" dirty="0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125" name="43 - Ορθογώνιο"/>
            <p:cNvSpPr>
              <a:spLocks noChangeArrowheads="1"/>
            </p:cNvSpPr>
            <p:nvPr/>
          </p:nvSpPr>
          <p:spPr bwMode="auto">
            <a:xfrm>
              <a:off x="4354279" y="6090867"/>
              <a:ext cx="217239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W. Herzog, 1979</a:t>
              </a:r>
              <a:endParaRPr lang="el-GR" dirty="0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64" name="63 - Εικόνα"/>
            <p:cNvPicPr>
              <a:picLocks noChangeAspect="1"/>
            </p:cNvPicPr>
            <p:nvPr/>
          </p:nvPicPr>
          <p:blipFill>
            <a:blip r:embed="rId12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086" r="13393" b="9646"/>
            <a:stretch>
              <a:fillRect/>
            </a:stretch>
          </p:blipFill>
          <p:spPr bwMode="auto">
            <a:xfrm>
              <a:off x="215009" y="190586"/>
              <a:ext cx="2881636" cy="2014278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65" name="64 - Εικόνα"/>
            <p:cNvPicPr>
              <a:picLocks noChangeAspect="1"/>
            </p:cNvPicPr>
            <p:nvPr/>
          </p:nvPicPr>
          <p:blipFill>
            <a:blip r:embed="rId13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3532" r="13212" b="9646"/>
            <a:stretch>
              <a:fillRect/>
            </a:stretch>
          </p:blipFill>
          <p:spPr bwMode="auto">
            <a:xfrm>
              <a:off x="3239345" y="188640"/>
              <a:ext cx="2913121" cy="2016224"/>
            </a:xfrm>
            <a:prstGeom prst="rect">
              <a:avLst/>
            </a:prstGeom>
            <a:noFill/>
            <a:ln w="2857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5" name="74 - Εικόνα"/>
            <p:cNvPicPr/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70" t="15756" r="3099" b="16077"/>
            <a:stretch>
              <a:fillRect/>
            </a:stretch>
          </p:blipFill>
          <p:spPr bwMode="auto">
            <a:xfrm>
              <a:off x="206374" y="2349104"/>
              <a:ext cx="4905375" cy="2019300"/>
            </a:xfrm>
            <a:prstGeom prst="rect">
              <a:avLst/>
            </a:prstGeom>
            <a:noFill/>
            <a:ln w="95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pic>
          <p:nvPicPr>
            <p:cNvPr id="78" name="77 - Εικόνα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59" r="932" b="4823"/>
            <a:stretch>
              <a:fillRect/>
            </a:stretch>
          </p:blipFill>
          <p:spPr bwMode="auto">
            <a:xfrm>
              <a:off x="202858" y="4500167"/>
              <a:ext cx="4103688" cy="2124075"/>
            </a:xfrm>
            <a:prstGeom prst="rect">
              <a:avLst/>
            </a:prstGeom>
            <a:noFill/>
            <a:ln w="9525">
              <a:solidFill>
                <a:schemeClr val="tx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9131" name="43 - Ορθογώνιο"/>
            <p:cNvSpPr>
              <a:spLocks noChangeArrowheads="1"/>
            </p:cNvSpPr>
            <p:nvPr/>
          </p:nvSpPr>
          <p:spPr bwMode="auto">
            <a:xfrm>
              <a:off x="5220072" y="2564904"/>
              <a:ext cx="199605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T. Fisher, 1966</a:t>
              </a:r>
              <a:endParaRPr lang="el-GR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9132" name="43 - Ορθογώνιο"/>
            <p:cNvSpPr>
              <a:spLocks noChangeArrowheads="1"/>
            </p:cNvSpPr>
            <p:nvPr/>
          </p:nvSpPr>
          <p:spPr bwMode="auto">
            <a:xfrm>
              <a:off x="6228184" y="1484784"/>
              <a:ext cx="242887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A7D1FF"/>
                  </a:solidFill>
                  <a:latin typeface="Comic Sans MS" pitchFamily="66" charset="0"/>
                  <a:cs typeface="Arial" charset="0"/>
                </a:rPr>
                <a:t>F.W. Murnau, 1922</a:t>
              </a:r>
              <a:endParaRPr lang="el-GR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4869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1 - Τίτλος">
            <a:extLst>
              <a:ext uri="{FF2B5EF4-FFF2-40B4-BE49-F238E27FC236}">
                <a16:creationId xmlns:a16="http://schemas.microsoft.com/office/drawing/2014/main" id="{9E946051-51CA-43EA-9F4E-2C198B8273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200" y="354165"/>
            <a:ext cx="10583333" cy="1398435"/>
          </a:xfrm>
          <a:solidFill>
            <a:schemeClr val="bg2">
              <a:lumMod val="25000"/>
              <a:lumOff val="75000"/>
            </a:schemeClr>
          </a:solidFill>
        </p:spPr>
        <p:txBody>
          <a:bodyPr/>
          <a:lstStyle/>
          <a:p>
            <a:r>
              <a:rPr lang="en-US" altLang="el-GR" dirty="0"/>
              <a:t>            m</a:t>
            </a:r>
            <a:endParaRPr lang="el-GR" altLang="el-GR" dirty="0"/>
          </a:p>
        </p:txBody>
      </p:sp>
      <p:sp>
        <p:nvSpPr>
          <p:cNvPr id="134148" name="3 - Θέση αριθμού διαφάνειας">
            <a:extLst>
              <a:ext uri="{FF2B5EF4-FFF2-40B4-BE49-F238E27FC236}">
                <a16:creationId xmlns:a16="http://schemas.microsoft.com/office/drawing/2014/main" id="{CE8077C4-A708-4908-B4CD-324D472F10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0F7818-A5BB-4999-B5E3-E41FCAA1F485}" type="slidenum">
              <a:rPr lang="el-GR" altLang="el-GR" sz="1400">
                <a:solidFill>
                  <a:srgbClr val="333329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l-GR" altLang="el-GR" sz="1400">
              <a:solidFill>
                <a:srgbClr val="333329"/>
              </a:solidFill>
            </a:endParaRPr>
          </a:p>
        </p:txBody>
      </p:sp>
      <p:grpSp>
        <p:nvGrpSpPr>
          <p:cNvPr id="134149" name="16 - Ομάδα">
            <a:extLst>
              <a:ext uri="{FF2B5EF4-FFF2-40B4-BE49-F238E27FC236}">
                <a16:creationId xmlns:a16="http://schemas.microsoft.com/office/drawing/2014/main" id="{8CC27E2D-894E-4BB6-AC39-D06031A816AD}"/>
              </a:ext>
            </a:extLst>
          </p:cNvPr>
          <p:cNvGrpSpPr>
            <a:grpSpLocks/>
          </p:cNvGrpSpPr>
          <p:nvPr/>
        </p:nvGrpSpPr>
        <p:grpSpPr bwMode="auto">
          <a:xfrm>
            <a:off x="2260610" y="13230"/>
            <a:ext cx="9180513" cy="6858000"/>
            <a:chOff x="-72008" y="-18522"/>
            <a:chExt cx="9180513" cy="6858001"/>
          </a:xfrm>
        </p:grpSpPr>
        <p:sp>
          <p:nvSpPr>
            <p:cNvPr id="6" name="5 - Ορθογώνιο">
              <a:extLst>
                <a:ext uri="{FF2B5EF4-FFF2-40B4-BE49-F238E27FC236}">
                  <a16:creationId xmlns:a16="http://schemas.microsoft.com/office/drawing/2014/main" id="{159592A8-AFBD-4BAB-908A-7550985C5B85}"/>
                </a:ext>
              </a:extLst>
            </p:cNvPr>
            <p:cNvSpPr/>
            <p:nvPr/>
          </p:nvSpPr>
          <p:spPr bwMode="auto">
            <a:xfrm>
              <a:off x="-72008" y="-18522"/>
              <a:ext cx="9180513" cy="6858001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12700" cap="sq" cmpd="sng" algn="ctr">
              <a:solidFill>
                <a:schemeClr val="tx1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l-GR" sz="2400">
                <a:latin typeface="Arial" charset="0"/>
              </a:endParaRPr>
            </a:p>
          </p:txBody>
        </p:sp>
        <p:sp>
          <p:nvSpPr>
            <p:cNvPr id="134154" name="43 - Ορθογώνιο">
              <a:extLst>
                <a:ext uri="{FF2B5EF4-FFF2-40B4-BE49-F238E27FC236}">
                  <a16:creationId xmlns:a16="http://schemas.microsoft.com/office/drawing/2014/main" id="{B63DD6E4-6B91-41AB-A172-F0087488FF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7958" y="6277682"/>
              <a:ext cx="24233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b="1">
                  <a:solidFill>
                    <a:srgbClr val="A7D1FF"/>
                  </a:solidFill>
                  <a:latin typeface="Comic Sans MS" panose="030F0702030302020204" pitchFamily="66" charset="0"/>
                </a:rPr>
                <a:t>F.F. Coppola,1992</a:t>
              </a:r>
              <a:endParaRPr lang="el-GR" altLang="el-GR" sz="1800"/>
            </a:p>
          </p:txBody>
        </p:sp>
        <p:sp>
          <p:nvSpPr>
            <p:cNvPr id="134155" name="44 - Ορθογώνιο">
              <a:extLst>
                <a:ext uri="{FF2B5EF4-FFF2-40B4-BE49-F238E27FC236}">
                  <a16:creationId xmlns:a16="http://schemas.microsoft.com/office/drawing/2014/main" id="{928B784B-41EE-4215-9398-5CB234839B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4716" y="1116600"/>
              <a:ext cx="3745049" cy="105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400" b="1">
                  <a:solidFill>
                    <a:srgbClr val="A7D1FF"/>
                  </a:solidFill>
                  <a:latin typeface="Comic Sans MS" panose="030F0702030302020204" pitchFamily="66" charset="0"/>
                </a:rPr>
                <a:t>Nosferatu-Dracula (II)</a:t>
              </a:r>
              <a:endParaRPr lang="el-GR" altLang="el-GR" sz="2400" b="1">
                <a:solidFill>
                  <a:srgbClr val="A7D1FF"/>
                </a:solidFill>
                <a:latin typeface="Comic Sans MS" panose="030F0702030302020204" pitchFamily="66" charset="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 b="1">
                  <a:solidFill>
                    <a:srgbClr val="A7D1FF"/>
                  </a:solidFill>
                  <a:latin typeface="Comic Sans MS" panose="030F0702030302020204" pitchFamily="66" charset="0"/>
                </a:rPr>
                <a:t>Α’ Λυκείου</a:t>
              </a:r>
              <a:endParaRPr lang="el-GR" altLang="el-GR" sz="2000"/>
            </a:p>
          </p:txBody>
        </p:sp>
        <p:sp>
          <p:nvSpPr>
            <p:cNvPr id="134156" name="43 - Ορθογώνιο">
              <a:extLst>
                <a:ext uri="{FF2B5EF4-FFF2-40B4-BE49-F238E27FC236}">
                  <a16:creationId xmlns:a16="http://schemas.microsoft.com/office/drawing/2014/main" id="{3091AE8E-4D1B-4F4E-ADAC-07095C4162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0905" y="3829337"/>
              <a:ext cx="21515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b="1">
                  <a:solidFill>
                    <a:srgbClr val="A7D1FF"/>
                  </a:solidFill>
                  <a:latin typeface="Comic Sans MS" panose="030F0702030302020204" pitchFamily="66" charset="0"/>
                </a:rPr>
                <a:t>R. Polanski, 1967</a:t>
              </a:r>
              <a:endParaRPr lang="el-GR" altLang="el-GR" sz="1800"/>
            </a:p>
          </p:txBody>
        </p:sp>
        <p:sp>
          <p:nvSpPr>
            <p:cNvPr id="134157" name="43 - Ορθογώνιο">
              <a:extLst>
                <a:ext uri="{FF2B5EF4-FFF2-40B4-BE49-F238E27FC236}">
                  <a16:creationId xmlns:a16="http://schemas.microsoft.com/office/drawing/2014/main" id="{0EFC80C2-991B-4547-91A3-A563F3C59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390" y="291319"/>
              <a:ext cx="20874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b="1" dirty="0">
                  <a:solidFill>
                    <a:srgbClr val="A7D1FF"/>
                  </a:solidFill>
                  <a:latin typeface="Comic Sans MS" panose="030F0702030302020204" pitchFamily="66" charset="0"/>
                </a:rPr>
                <a:t>M. Brooks, 1995</a:t>
              </a:r>
              <a:endParaRPr lang="el-GR" altLang="el-GR" sz="1800" dirty="0"/>
            </a:p>
          </p:txBody>
        </p:sp>
        <p:pic>
          <p:nvPicPr>
            <p:cNvPr id="15" name="14 - Εικόνα">
              <a:extLst>
                <a:ext uri="{FF2B5EF4-FFF2-40B4-BE49-F238E27FC236}">
                  <a16:creationId xmlns:a16="http://schemas.microsoft.com/office/drawing/2014/main" id="{3AD3A709-6B24-4263-B3B8-CC3133C2C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1477" t="31168" r="44036" b="18758"/>
            <a:stretch>
              <a:fillRect/>
            </a:stretch>
          </p:blipFill>
          <p:spPr bwMode="auto">
            <a:xfrm>
              <a:off x="221680" y="4595812"/>
              <a:ext cx="3125787" cy="1974850"/>
            </a:xfrm>
            <a:prstGeom prst="rect">
              <a:avLst/>
            </a:prstGeom>
            <a:noFill/>
            <a:ln w="28575">
              <a:solidFill>
                <a:schemeClr val="bg2">
                  <a:lumMod val="90000"/>
                  <a:lumOff val="10000"/>
                </a:schemeClr>
              </a:solidFill>
              <a:miter lim="800000"/>
              <a:headEnd/>
              <a:tailEnd/>
            </a:ln>
          </p:spPr>
        </p:pic>
        <p:sp>
          <p:nvSpPr>
            <p:cNvPr id="134159" name="43 - Ορθογώνιο">
              <a:extLst>
                <a:ext uri="{FF2B5EF4-FFF2-40B4-BE49-F238E27FC236}">
                  <a16:creationId xmlns:a16="http://schemas.microsoft.com/office/drawing/2014/main" id="{AD52347C-B0D3-4D7B-8F0B-93AB83EA3B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500" y="4911271"/>
              <a:ext cx="20107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8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1800" b="1">
                  <a:solidFill>
                    <a:srgbClr val="A7D1FF"/>
                  </a:solidFill>
                  <a:latin typeface="Comic Sans MS" panose="030F0702030302020204" pitchFamily="66" charset="0"/>
                </a:rPr>
                <a:t>A</a:t>
              </a:r>
              <a:r>
                <a:rPr lang="el-GR" altLang="el-GR" sz="1800" b="1">
                  <a:solidFill>
                    <a:srgbClr val="A7D1FF"/>
                  </a:solidFill>
                  <a:latin typeface="Comic Sans MS" panose="030F0702030302020204" pitchFamily="66" charset="0"/>
                </a:rPr>
                <a:t>. </a:t>
              </a:r>
              <a:r>
                <a:rPr lang="en-US" altLang="el-GR" sz="1800" b="1">
                  <a:solidFill>
                    <a:srgbClr val="A7D1FF"/>
                  </a:solidFill>
                  <a:latin typeface="Comic Sans MS" panose="030F0702030302020204" pitchFamily="66" charset="0"/>
                </a:rPr>
                <a:t>L</a:t>
              </a:r>
              <a:r>
                <a:rPr lang="el-GR" altLang="el-GR" sz="1800" b="1">
                  <a:solidFill>
                    <a:srgbClr val="A7D1FF"/>
                  </a:solidFill>
                  <a:latin typeface="Comic Sans MS" panose="030F0702030302020204" pitchFamily="66" charset="0"/>
                </a:rPr>
                <a:t>. </a:t>
              </a:r>
              <a:r>
                <a:rPr lang="en-US" altLang="el-GR" sz="1800" b="1">
                  <a:solidFill>
                    <a:srgbClr val="A7D1FF"/>
                  </a:solidFill>
                  <a:latin typeface="Comic Sans MS" panose="030F0702030302020204" pitchFamily="66" charset="0"/>
                </a:rPr>
                <a:t>Amirpour</a:t>
              </a:r>
              <a:r>
                <a:rPr lang="el-GR" altLang="el-GR" sz="1800" b="1">
                  <a:solidFill>
                    <a:srgbClr val="A7D1FF"/>
                  </a:solidFill>
                  <a:latin typeface="Comic Sans MS" panose="030F0702030302020204" pitchFamily="66" charset="0"/>
                </a:rPr>
                <a:t>,</a:t>
              </a:r>
              <a:r>
                <a:rPr lang="en-US" altLang="el-GR" sz="1800" b="1">
                  <a:solidFill>
                    <a:srgbClr val="A7D1FF"/>
                  </a:solidFill>
                  <a:latin typeface="Comic Sans MS" panose="030F0702030302020204" pitchFamily="66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b="1">
                  <a:solidFill>
                    <a:srgbClr val="A7D1FF"/>
                  </a:solidFill>
                  <a:latin typeface="Comic Sans MS" panose="030F0702030302020204" pitchFamily="66" charset="0"/>
                </a:rPr>
                <a:t>2014</a:t>
              </a:r>
              <a:endParaRPr lang="el-GR" altLang="el-GR" sz="1800"/>
            </a:p>
          </p:txBody>
        </p:sp>
      </p:grpSp>
      <p:pic>
        <p:nvPicPr>
          <p:cNvPr id="134150" name="Εικόνα 16">
            <a:extLst>
              <a:ext uri="{FF2B5EF4-FFF2-40B4-BE49-F238E27FC236}">
                <a16:creationId xmlns:a16="http://schemas.microsoft.com/office/drawing/2014/main" id="{5370F427-B06C-4D34-8DEC-CD3CA481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72" t="11240" r="19205" b="22490"/>
          <a:stretch>
            <a:fillRect/>
          </a:stretch>
        </p:blipFill>
        <p:spPr bwMode="auto">
          <a:xfrm>
            <a:off x="2521355" y="330200"/>
            <a:ext cx="36004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1" name="Εικόνα 17">
            <a:extLst>
              <a:ext uri="{FF2B5EF4-FFF2-40B4-BE49-F238E27FC236}">
                <a16:creationId xmlns:a16="http://schemas.microsoft.com/office/drawing/2014/main" id="{606AC75D-A8E5-424A-AA6A-3A201B631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21" t="10451" r="6917" b="22491"/>
          <a:stretch>
            <a:fillRect/>
          </a:stretch>
        </p:blipFill>
        <p:spPr bwMode="auto">
          <a:xfrm>
            <a:off x="2490790" y="2420938"/>
            <a:ext cx="542607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2" name="Εικόνα 18">
            <a:extLst>
              <a:ext uri="{FF2B5EF4-FFF2-40B4-BE49-F238E27FC236}">
                <a16:creationId xmlns:a16="http://schemas.microsoft.com/office/drawing/2014/main" id="{6865B77A-A685-4763-B0FF-5A9621514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44" t="13408" r="12035" b="21892"/>
          <a:stretch>
            <a:fillRect/>
          </a:stretch>
        </p:blipFill>
        <p:spPr bwMode="auto">
          <a:xfrm>
            <a:off x="8208969" y="4940300"/>
            <a:ext cx="2840037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 bwMode="auto">
          <a:xfrm>
            <a:off x="1593668" y="354896"/>
            <a:ext cx="10598331" cy="539750"/>
          </a:xfrm>
          <a:prstGeom prst="rect">
            <a:avLst/>
          </a:prstGeom>
          <a:solidFill>
            <a:schemeClr val="accent3">
              <a:alpha val="84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srgbClr val="333333"/>
              </a:solidFill>
              <a:latin typeface="Arial"/>
              <a:cs typeface="Arial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9407790-0600-4F42-ADBA-AC4FE1AA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91875"/>
            <a:ext cx="10363200" cy="1143000"/>
          </a:xfrm>
        </p:spPr>
        <p:txBody>
          <a:bodyPr/>
          <a:lstStyle/>
          <a:p>
            <a:pPr algn="ctr"/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21914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50 shades of cinema story-telling</a:t>
            </a:r>
            <a:endParaRPr lang="el-GR" dirty="0"/>
          </a:p>
        </p:txBody>
      </p:sp>
      <p:sp>
        <p:nvSpPr>
          <p:cNvPr id="56323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3C637-DF7F-4DBB-8C19-DF224334E355}" type="slidenum">
              <a:rPr lang="el-GR"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l-GR">
              <a:latin typeface="Arial"/>
            </a:endParaRPr>
          </a:p>
        </p:txBody>
      </p:sp>
      <p:sp>
        <p:nvSpPr>
          <p:cNvPr id="89092" name="Line 3"/>
          <p:cNvSpPr>
            <a:spLocks noChangeShapeType="1"/>
          </p:cNvSpPr>
          <p:nvPr/>
        </p:nvSpPr>
        <p:spPr bwMode="auto">
          <a:xfrm>
            <a:off x="2711450" y="1377998"/>
            <a:ext cx="7956550" cy="0"/>
          </a:xfrm>
          <a:prstGeom prst="line">
            <a:avLst/>
          </a:prstGeom>
          <a:noFill/>
          <a:ln w="38100">
            <a:solidFill>
              <a:srgbClr val="B62020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grpSp>
        <p:nvGrpSpPr>
          <p:cNvPr id="89093" name="Group 4"/>
          <p:cNvGrpSpPr>
            <a:grpSpLocks/>
          </p:cNvGrpSpPr>
          <p:nvPr/>
        </p:nvGrpSpPr>
        <p:grpSpPr bwMode="auto">
          <a:xfrm>
            <a:off x="208995" y="72344"/>
            <a:ext cx="1042988" cy="981075"/>
            <a:chOff x="2304" y="1584"/>
            <a:chExt cx="1740" cy="1554"/>
          </a:xfrm>
        </p:grpSpPr>
        <p:sp>
          <p:nvSpPr>
            <p:cNvPr id="89152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1494" name="Sound"/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1495" name="Photo"/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1496" name="Music"/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89103" name="49 - TextBox"/>
          <p:cNvSpPr txBox="1">
            <a:spLocks noChangeArrowheads="1"/>
          </p:cNvSpPr>
          <p:nvPr/>
        </p:nvSpPr>
        <p:spPr bwMode="auto">
          <a:xfrm>
            <a:off x="2279650" y="5805488"/>
            <a:ext cx="79200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>
                <a:solidFill>
                  <a:srgbClr val="A7D1FF"/>
                </a:solidFill>
                <a:latin typeface="Comic Sans MS" pitchFamily="66" charset="0"/>
                <a:cs typeface="Arial" charset="0"/>
              </a:rPr>
              <a:t>Ερωτήματα αναπαράστασης, ερωτήματα στερεοτύπων, ερωτήματα αισθητικά ... </a:t>
            </a:r>
            <a:endParaRPr lang="el-GR" sz="2400">
              <a:solidFill>
                <a:srgbClr val="A7D1FF"/>
              </a:solidFill>
              <a:latin typeface="Arial" charset="0"/>
              <a:cs typeface="Arial" charset="0"/>
            </a:endParaRPr>
          </a:p>
        </p:txBody>
      </p:sp>
      <p:sp>
        <p:nvSpPr>
          <p:cNvPr id="89109" name="52 - TextBox"/>
          <p:cNvSpPr txBox="1">
            <a:spLocks noChangeArrowheads="1"/>
          </p:cNvSpPr>
          <p:nvPr/>
        </p:nvSpPr>
        <p:spPr bwMode="auto">
          <a:xfrm>
            <a:off x="4151313" y="5157789"/>
            <a:ext cx="4032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sz="2400" b="1">
                <a:solidFill>
                  <a:srgbClr val="A7D1FF"/>
                </a:solidFill>
                <a:latin typeface="Comic Sans MS" pitchFamily="66" charset="0"/>
                <a:cs typeface="Arial" charset="0"/>
              </a:rPr>
              <a:t>Γ’ Δημοτικού:  «Ηρακλής»</a:t>
            </a:r>
            <a:endParaRPr lang="el-GR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52 - TextBox"/>
          <p:cNvSpPr txBox="1">
            <a:spLocks noChangeArrowheads="1"/>
          </p:cNvSpPr>
          <p:nvPr/>
        </p:nvSpPr>
        <p:spPr bwMode="auto">
          <a:xfrm>
            <a:off x="1524001" y="4181475"/>
            <a:ext cx="8893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A7D1FF"/>
                </a:solidFill>
                <a:latin typeface="Comic Sans MS" pitchFamily="66" charset="0"/>
                <a:cs typeface="Arial" charset="0"/>
              </a:rPr>
              <a:t>     Disney, 1994                                     Muppet show, 1980</a:t>
            </a:r>
            <a:endParaRPr lang="el-GR" sz="2000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66644F2-1A62-4558-9395-AFB37BE4D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989" y="111812"/>
            <a:ext cx="9231045" cy="6654748"/>
          </a:xfrm>
          <a:prstGeom prst="rect">
            <a:avLst/>
          </a:prstGeom>
        </p:spPr>
      </p:pic>
      <p:grpSp>
        <p:nvGrpSpPr>
          <p:cNvPr id="22" name="50 - Ομάδα">
            <a:extLst>
              <a:ext uri="{FF2B5EF4-FFF2-40B4-BE49-F238E27FC236}">
                <a16:creationId xmlns:a16="http://schemas.microsoft.com/office/drawing/2014/main" id="{0FCFED01-1BF4-4C85-901D-FB0E8E163E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55702" y="1793748"/>
            <a:ext cx="8974162" cy="2204208"/>
            <a:chOff x="107504" y="1124744"/>
            <a:chExt cx="8964488" cy="2202961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1F1D21AE-8571-447E-9815-11644841AE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433" r="17410" b="8115"/>
            <a:stretch>
              <a:fillRect/>
            </a:stretch>
          </p:blipFill>
          <p:spPr bwMode="auto">
            <a:xfrm>
              <a:off x="107504" y="1144470"/>
              <a:ext cx="2880320" cy="2183235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C7FD312-EA2C-4068-90E3-4B3D9537F6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5544" r="13210" b="10143"/>
            <a:stretch>
              <a:fillRect/>
            </a:stretch>
          </p:blipFill>
          <p:spPr bwMode="auto">
            <a:xfrm>
              <a:off x="3059832" y="1124744"/>
              <a:ext cx="3046492" cy="216024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35EC52BA-3BFB-451F-A82D-E0C03D036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519" t="6754" r="15190" b="9943"/>
            <a:stretch>
              <a:fillRect/>
            </a:stretch>
          </p:blipFill>
          <p:spPr bwMode="auto">
            <a:xfrm>
              <a:off x="6156176" y="1127281"/>
              <a:ext cx="2915816" cy="215770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2292C8C-451F-4A0A-BCB8-8D4D8B4A9FB6}"/>
              </a:ext>
            </a:extLst>
          </p:cNvPr>
          <p:cNvSpPr txBox="1"/>
          <p:nvPr/>
        </p:nvSpPr>
        <p:spPr>
          <a:xfrm>
            <a:off x="3048000" y="30113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A7D1FF"/>
                </a:solidFill>
                <a:latin typeface="Comic Sans MS" pitchFamily="66" charset="0"/>
                <a:cs typeface="Arial" charset="0"/>
              </a:rPr>
              <a:t> </a:t>
            </a:r>
            <a:endParaRPr lang="el-GR" dirty="0"/>
          </a:p>
        </p:txBody>
      </p:sp>
      <p:sp>
        <p:nvSpPr>
          <p:cNvPr id="30" name="52 - TextBox">
            <a:extLst>
              <a:ext uri="{FF2B5EF4-FFF2-40B4-BE49-F238E27FC236}">
                <a16:creationId xmlns:a16="http://schemas.microsoft.com/office/drawing/2014/main" id="{87AD1270-AC02-4700-AE9B-3C3878857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6090" y="4040818"/>
            <a:ext cx="8893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A7D1FF"/>
                </a:solidFill>
                <a:latin typeface="Comic Sans MS" pitchFamily="66" charset="0"/>
                <a:cs typeface="Arial" charset="0"/>
              </a:rPr>
              <a:t>     Disney, 1994                                     Muppet show, 1980</a:t>
            </a:r>
            <a:endParaRPr lang="el-GR" sz="2000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1972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 bwMode="auto">
          <a:xfrm>
            <a:off x="1593668" y="354896"/>
            <a:ext cx="10598331" cy="539750"/>
          </a:xfrm>
          <a:prstGeom prst="rect">
            <a:avLst/>
          </a:prstGeom>
          <a:solidFill>
            <a:schemeClr val="accent3">
              <a:alpha val="84000"/>
            </a:schemeClr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l-GR" sz="2400">
              <a:solidFill>
                <a:srgbClr val="333333"/>
              </a:solidFill>
              <a:latin typeface="Arial"/>
              <a:cs typeface="Arial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9407790-0600-4F42-ADBA-AC4FE1AA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391875"/>
            <a:ext cx="10363200" cy="1143000"/>
          </a:xfrm>
        </p:spPr>
        <p:txBody>
          <a:bodyPr/>
          <a:lstStyle/>
          <a:p>
            <a:pPr algn="ctr"/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21914"/>
                </a:solidFill>
                <a:effectLst/>
                <a:uLnTx/>
                <a:uFillTx/>
                <a:latin typeface="Comic Sans MS" pitchFamily="66" charset="0"/>
                <a:ea typeface="+mj-ea"/>
                <a:cs typeface="Arial" panose="020B0604020202020204" pitchFamily="34" charset="0"/>
              </a:rPr>
              <a:t>50 shades of cinema story-telling</a:t>
            </a:r>
            <a:endParaRPr lang="el-GR" dirty="0"/>
          </a:p>
        </p:txBody>
      </p:sp>
      <p:sp>
        <p:nvSpPr>
          <p:cNvPr id="56323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83C637-DF7F-4DBB-8C19-DF224334E355}" type="slidenum">
              <a:rPr lang="el-GR"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l-GR">
              <a:latin typeface="Arial"/>
            </a:endParaRPr>
          </a:p>
        </p:txBody>
      </p:sp>
      <p:sp>
        <p:nvSpPr>
          <p:cNvPr id="89092" name="Line 3"/>
          <p:cNvSpPr>
            <a:spLocks noChangeShapeType="1"/>
          </p:cNvSpPr>
          <p:nvPr/>
        </p:nvSpPr>
        <p:spPr bwMode="auto">
          <a:xfrm>
            <a:off x="2711450" y="1377998"/>
            <a:ext cx="7956550" cy="0"/>
          </a:xfrm>
          <a:prstGeom prst="line">
            <a:avLst/>
          </a:prstGeom>
          <a:noFill/>
          <a:ln w="38100">
            <a:solidFill>
              <a:srgbClr val="B62020"/>
            </a:solidFill>
            <a:round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grpSp>
        <p:nvGrpSpPr>
          <p:cNvPr id="89093" name="Group 4"/>
          <p:cNvGrpSpPr>
            <a:grpSpLocks/>
          </p:cNvGrpSpPr>
          <p:nvPr/>
        </p:nvGrpSpPr>
        <p:grpSpPr bwMode="auto">
          <a:xfrm>
            <a:off x="208995" y="72344"/>
            <a:ext cx="1042988" cy="981075"/>
            <a:chOff x="2304" y="1584"/>
            <a:chExt cx="1740" cy="1554"/>
          </a:xfrm>
        </p:grpSpPr>
        <p:sp>
          <p:nvSpPr>
            <p:cNvPr id="89152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333333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1494" name="Sound"/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1495" name="Photo"/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1496" name="Music"/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</p:grp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66644F2-1A62-4558-9395-AFB37BE4D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890" y="127055"/>
            <a:ext cx="9231045" cy="665474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2292C8C-451F-4A0A-BCB8-8D4D8B4A9FB6}"/>
              </a:ext>
            </a:extLst>
          </p:cNvPr>
          <p:cNvSpPr txBox="1"/>
          <p:nvPr/>
        </p:nvSpPr>
        <p:spPr>
          <a:xfrm>
            <a:off x="3048000" y="30113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A7D1FF"/>
                </a:solidFill>
                <a:latin typeface="Comic Sans MS" pitchFamily="66" charset="0"/>
                <a:cs typeface="Arial" charset="0"/>
              </a:rPr>
              <a:t> </a:t>
            </a:r>
            <a:endParaRPr lang="el-GR" dirty="0"/>
          </a:p>
        </p:txBody>
      </p:sp>
      <p:grpSp>
        <p:nvGrpSpPr>
          <p:cNvPr id="21" name="46 - Ομάδα">
            <a:extLst>
              <a:ext uri="{FF2B5EF4-FFF2-40B4-BE49-F238E27FC236}">
                <a16:creationId xmlns:a16="http://schemas.microsoft.com/office/drawing/2014/main" id="{29A030B5-A2B3-4FF8-9969-CAF8C3FE2D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332938" y="1730165"/>
            <a:ext cx="8941412" cy="2222108"/>
            <a:chOff x="72006" y="1885096"/>
            <a:chExt cx="9108506" cy="2264282"/>
          </a:xfrm>
        </p:grpSpPr>
        <p:pic>
          <p:nvPicPr>
            <p:cNvPr id="28" name="Picture 2" descr="D:\desktop\PHOTOS\Tsinetsita.jpg">
              <a:extLst>
                <a:ext uri="{FF2B5EF4-FFF2-40B4-BE49-F238E27FC236}">
                  <a16:creationId xmlns:a16="http://schemas.microsoft.com/office/drawing/2014/main" id="{AC8C5205-3DBF-43E9-BF9E-5F65CE533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06" y="1885096"/>
              <a:ext cx="3019375" cy="226428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9" name="Picture 2" descr="D:\desktop\PHOTOS\TV.jpg">
              <a:extLst>
                <a:ext uri="{FF2B5EF4-FFF2-40B4-BE49-F238E27FC236}">
                  <a16:creationId xmlns:a16="http://schemas.microsoft.com/office/drawing/2014/main" id="{E89D0DBA-B6B5-464E-A784-C7A606755C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673" y="1917999"/>
              <a:ext cx="2975501" cy="223137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1" name="Picture 3" descr="D:\desktop\PHOTOS\Disney.jpg">
              <a:extLst>
                <a:ext uri="{FF2B5EF4-FFF2-40B4-BE49-F238E27FC236}">
                  <a16:creationId xmlns:a16="http://schemas.microsoft.com/office/drawing/2014/main" id="{511BB926-0A34-4B52-ABD2-BCBB3E1B1AB4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4" y="1935377"/>
              <a:ext cx="2952328" cy="2214001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7513301-6313-4A84-9E32-C14B3B5697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223" y="3984482"/>
            <a:ext cx="8703208" cy="72233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0B1E20AD-648E-4074-A98F-8B73DE4C5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961" y="4693940"/>
            <a:ext cx="7892589" cy="5726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l-GR" sz="2800" b="1" i="0" u="none" strike="noStrike" cap="none" normalizeH="0" baseline="0" dirty="0">
                <a:ln>
                  <a:noFill/>
                </a:ln>
                <a:solidFill>
                  <a:srgbClr val="A7D1FF"/>
                </a:solidFill>
                <a:effectLst/>
                <a:latin typeface="Comic Sans MS" panose="030F0702030302020204" pitchFamily="66" charset="0"/>
              </a:rPr>
              <a:t>Primary school:  “… all kinds of Hercules”</a:t>
            </a:r>
            <a:endParaRPr kumimoji="0" lang="el-GR" altLang="el-G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3892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03395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5 - Θέση αριθμού διαφάνειας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4348644D-8475-4B6C-861C-C2AEE765CC37}" type="slidenum">
              <a:rPr lang="el-GR" altLang="el-GR" sz="1400">
                <a:solidFill>
                  <a:srgbClr val="333329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3</a:t>
            </a:fld>
            <a:endParaRPr lang="el-GR" altLang="el-GR" sz="1400">
              <a:solidFill>
                <a:srgbClr val="333329"/>
              </a:solidFill>
            </a:endParaRPr>
          </a:p>
        </p:txBody>
      </p:sp>
      <p:sp>
        <p:nvSpPr>
          <p:cNvPr id="254979" name="6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583267" y="357188"/>
            <a:ext cx="10608733" cy="539750"/>
          </a:xfrm>
          <a:solidFill>
            <a:srgbClr val="D5D5BF">
              <a:alpha val="84705"/>
            </a:srgb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/>
              <a:t> </a:t>
            </a:r>
          </a:p>
        </p:txBody>
      </p:sp>
      <p:grpSp>
        <p:nvGrpSpPr>
          <p:cNvPr id="254980" name="Group 4"/>
          <p:cNvGrpSpPr>
            <a:grpSpLocks/>
          </p:cNvGrpSpPr>
          <p:nvPr/>
        </p:nvGrpSpPr>
        <p:grpSpPr bwMode="auto">
          <a:xfrm>
            <a:off x="211669" y="71439"/>
            <a:ext cx="1042988" cy="981075"/>
            <a:chOff x="2304" y="1584"/>
            <a:chExt cx="1740" cy="1554"/>
          </a:xfrm>
        </p:grpSpPr>
        <p:sp>
          <p:nvSpPr>
            <p:cNvPr id="254985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6" name="Sound"/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6 w 21600"/>
                <a:gd name="T13" fmla="*/ 7604 h 21600"/>
                <a:gd name="T14" fmla="*/ 10757 w 21600"/>
                <a:gd name="T15" fmla="*/ 135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7" name="Photo"/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785 w 21600"/>
                <a:gd name="T25" fmla="*/ 8243 h 21600"/>
                <a:gd name="T26" fmla="*/ 13745 w 21600"/>
                <a:gd name="T27" fmla="*/ 1689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8" name="Music"/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988 w 21600"/>
                <a:gd name="T16" fmla="*/ 934 h 21600"/>
                <a:gd name="T17" fmla="*/ 20925 w 21600"/>
                <a:gd name="T18" fmla="*/ 5344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254981" name="Line 3"/>
          <p:cNvSpPr>
            <a:spLocks noChangeShapeType="1"/>
          </p:cNvSpPr>
          <p:nvPr/>
        </p:nvSpPr>
        <p:spPr bwMode="auto">
          <a:xfrm>
            <a:off x="2872319" y="1163106"/>
            <a:ext cx="7956550" cy="0"/>
          </a:xfrm>
          <a:prstGeom prst="line">
            <a:avLst/>
          </a:prstGeom>
          <a:noFill/>
          <a:ln w="38100">
            <a:solidFill>
              <a:srgbClr val="B6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21914"/>
              </a:solidFill>
              <a:latin typeface="Arial"/>
              <a:cs typeface="Arial" charset="0"/>
            </a:endParaRPr>
          </a:p>
        </p:txBody>
      </p:sp>
      <p:sp>
        <p:nvSpPr>
          <p:cNvPr id="254982" name="14 - Τίτλος"/>
          <p:cNvSpPr>
            <a:spLocks noGrp="1"/>
          </p:cNvSpPr>
          <p:nvPr>
            <p:ph type="title"/>
          </p:nvPr>
        </p:nvSpPr>
        <p:spPr>
          <a:xfrm>
            <a:off x="2899068" y="434969"/>
            <a:ext cx="7949908" cy="574675"/>
          </a:xfrm>
        </p:spPr>
        <p:txBody>
          <a:bodyPr/>
          <a:lstStyle/>
          <a:p>
            <a:pPr marL="342900" indent="-342900" algn="ctr"/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50 shades of cinema story-telling</a:t>
            </a:r>
            <a:endParaRPr lang="el-GR" altLang="el-GR" sz="3000" dirty="0"/>
          </a:p>
        </p:txBody>
      </p:sp>
      <p:sp>
        <p:nvSpPr>
          <p:cNvPr id="18440" name="13 - TextBox"/>
          <p:cNvSpPr txBox="1">
            <a:spLocks noChangeArrowheads="1"/>
          </p:cNvSpPr>
          <p:nvPr/>
        </p:nvSpPr>
        <p:spPr bwMode="auto">
          <a:xfrm>
            <a:off x="1913467" y="1819265"/>
            <a:ext cx="9550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8525" indent="-273050" fontAlgn="base">
              <a:spcBef>
                <a:spcPct val="0"/>
              </a:spcBef>
              <a:spcAft>
                <a:spcPct val="0"/>
              </a:spcAft>
              <a:buSzPct val="70000"/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1950:  Cinema is not a form of artistic expression!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It is … just a camera filming a theatrical performance!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2012: A little experiment…</a:t>
            </a:r>
            <a:endParaRPr lang="el-GR" sz="32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025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2 - TextBox"/>
          <p:cNvSpPr txBox="1">
            <a:spLocks noChangeArrowheads="1"/>
          </p:cNvSpPr>
          <p:nvPr/>
        </p:nvSpPr>
        <p:spPr bwMode="auto">
          <a:xfrm>
            <a:off x="4079876" y="4797425"/>
            <a:ext cx="48244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l-GR" sz="2400" b="1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αφηγήσεις διαφόρων ειδών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l-GR" sz="2400" b="1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η προσπάθεια του αφηγητή να γίνει συναρπαστικός! </a:t>
            </a:r>
          </a:p>
          <a:p>
            <a:pPr marL="182563" indent="-182563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l-GR" sz="2400" b="1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αφήγηση με εικόνες και ήχους</a:t>
            </a:r>
            <a:endParaRPr lang="el-GR">
              <a:solidFill>
                <a:srgbClr val="333333"/>
              </a:solidFill>
              <a:latin typeface="Arial"/>
              <a:cs typeface="Arial" charset="0"/>
            </a:endParaRPr>
          </a:p>
        </p:txBody>
      </p:sp>
      <p:sp>
        <p:nvSpPr>
          <p:cNvPr id="15362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937DC1-4CBC-4F9D-AE95-4DD4CDDAC87E}" type="slidenum">
              <a:rPr lang="el-GR">
                <a:latin typeface="Arial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l-GR">
              <a:latin typeface="Arial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971" y="2276475"/>
            <a:ext cx="1439862" cy="1296988"/>
            <a:chOff x="2304" y="1584"/>
            <a:chExt cx="1740" cy="1554"/>
          </a:xfrm>
        </p:grpSpPr>
        <p:sp>
          <p:nvSpPr>
            <p:cNvPr id="99339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4584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7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4585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4586" name="Music"/>
            <p:cNvSpPr>
              <a:spLocks noEditPoints="1" noChangeArrowheads="1"/>
            </p:cNvSpPr>
            <p:nvPr/>
          </p:nvSpPr>
          <p:spPr bwMode="auto">
            <a:xfrm>
              <a:off x="3215" y="2448"/>
              <a:ext cx="769" cy="673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400">
                <a:solidFill>
                  <a:srgbClr val="333333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14" name="13 - Ορθογώνιο"/>
          <p:cNvSpPr/>
          <p:nvPr/>
        </p:nvSpPr>
        <p:spPr>
          <a:xfrm>
            <a:off x="3252789" y="3622676"/>
            <a:ext cx="7235825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4988" indent="-53498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4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Ενότητες της εισήγησης:</a:t>
            </a:r>
          </a:p>
          <a:p>
            <a:pPr marL="534988" indent="-534988"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8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534988" indent="-2682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l-GR" sz="32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από τη σελίδα ...στην οθόνη</a:t>
            </a:r>
            <a:endParaRPr lang="el-GR" sz="3200" dirty="0">
              <a:solidFill>
                <a:srgbClr val="333333"/>
              </a:solidFill>
              <a:latin typeface="Arial"/>
              <a:cs typeface="Arial" charset="0"/>
            </a:endParaRPr>
          </a:p>
          <a:p>
            <a:pPr marL="534988" indent="-2682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l-GR" sz="32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το κινηματογραφικό έργο ως οπτικοακουστικό κείμενο</a:t>
            </a:r>
          </a:p>
          <a:p>
            <a:pPr marL="534988" indent="-2682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l-GR" sz="32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οι πολλαπλές αναγνώσεις του αρχικού κειμένου</a:t>
            </a:r>
          </a:p>
        </p:txBody>
      </p:sp>
      <p:pic>
        <p:nvPicPr>
          <p:cNvPr id="17" name="16 - Εικόνα" descr="D:\documents\Menis\Γεωγραφία 2.jpg"/>
          <p:cNvPicPr>
            <a:picLocks noChangeAspect="1"/>
          </p:cNvPicPr>
          <p:nvPr/>
        </p:nvPicPr>
        <p:blipFill>
          <a:blip r:embed="rId2" cstate="screen">
            <a:duotone>
              <a:prstClr val="black"/>
              <a:srgbClr val="D9C3A5">
                <a:tint val="50000"/>
                <a:satMod val="180000"/>
              </a:srgbClr>
            </a:duotone>
            <a:lum bright="-36000" contrast="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583414" y="-879458"/>
            <a:ext cx="6412867" cy="868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- TextBox"/>
          <p:cNvSpPr txBox="1"/>
          <p:nvPr/>
        </p:nvSpPr>
        <p:spPr>
          <a:xfrm>
            <a:off x="3647550" y="257175"/>
            <a:ext cx="6337300" cy="637063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365125" indent="-9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6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1  -- </a:t>
            </a: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Υποκλίσου στο συμβούλιο.</a:t>
            </a:r>
          </a:p>
          <a:p>
            <a:pPr marL="84138" indent="6334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Αυτό είναι το αγόρι.</a:t>
            </a:r>
          </a:p>
          <a:p>
            <a:pPr marL="84138" indent="6334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Γεννήθηκε εδώ, στο πτωχοκομείο.</a:t>
            </a:r>
          </a:p>
          <a:p>
            <a:pPr marL="84138" indent="6334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Μεταφέρθηκε στο βρεφοκομείο.</a:t>
            </a:r>
          </a:p>
          <a:p>
            <a:pPr marL="84138" indent="6334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Τώρα είναι εννιά ετών.</a:t>
            </a:r>
          </a:p>
          <a:p>
            <a:pPr marL="84138" indent="6334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Καιρός να γυρίσει εδώ.</a:t>
            </a:r>
          </a:p>
          <a:p>
            <a:pPr marL="365125" indent="-9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2  -- Πώς σε λένε, μικρέ;</a:t>
            </a:r>
          </a:p>
          <a:p>
            <a:pPr marL="365125" indent="-9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3  -- </a:t>
            </a:r>
            <a:r>
              <a:rPr lang="el-GR" sz="1700" dirty="0" err="1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Όλιβερ</a:t>
            </a: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 Τουίστ.</a:t>
            </a:r>
          </a:p>
          <a:p>
            <a:pPr marL="365125" indent="-9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4  -- Είναι χαζός...</a:t>
            </a:r>
          </a:p>
          <a:p>
            <a:pPr marL="365125" indent="-9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2  -- Μικρέ, άκουσέ με...</a:t>
            </a:r>
          </a:p>
          <a:p>
            <a:pPr marL="365125" indent="352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υποθέτω ότι ξέρεις πως είσαι ορφανός.</a:t>
            </a:r>
          </a:p>
          <a:p>
            <a:pPr marL="365125" indent="-9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3  -- Τι είναι αυτό;</a:t>
            </a:r>
          </a:p>
          <a:p>
            <a:pPr marL="365125" indent="-9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4  -- Το κατάλαβα πως είναι χαζός.</a:t>
            </a:r>
          </a:p>
          <a:p>
            <a:pPr marL="717550" indent="-4508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2  -- Ξέρεις ότι δεν έχεις πατέρα ή μητέρα και ότι         σε μεγάλωσε η ενορία, έτσι δεν είναι;</a:t>
            </a:r>
          </a:p>
          <a:p>
            <a:pPr marL="365125" indent="-9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3  -- Μάλιστα κύριε...</a:t>
            </a:r>
          </a:p>
          <a:p>
            <a:pPr marL="365125" indent="-9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4  -- Γιατί κλαις;</a:t>
            </a:r>
          </a:p>
          <a:p>
            <a:pPr marL="365125" indent="-9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5  -- Ελπίζω να προσεύχεσαι κάθε βράδυ...</a:t>
            </a:r>
          </a:p>
          <a:p>
            <a:pPr marL="7175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να προσεύχεσαι γι' αυτούς που σε φροντίζουν...</a:t>
            </a:r>
          </a:p>
          <a:p>
            <a:pPr marL="365125" indent="352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σαν καλός χριστιανός;</a:t>
            </a:r>
          </a:p>
          <a:p>
            <a:pPr marL="365125" indent="-9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3  -- Μάλιστα κύριε...</a:t>
            </a:r>
          </a:p>
          <a:p>
            <a:pPr marL="365125" indent="-98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2  -- Λοιπόν...   ήρθες εδώ για να μορφωθείς </a:t>
            </a:r>
          </a:p>
          <a:p>
            <a:pPr marL="365125" indent="35242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1700" dirty="0">
                <a:solidFill>
                  <a:srgbClr val="333333"/>
                </a:solidFill>
                <a:latin typeface="Arial Black" pitchFamily="34" charset="0"/>
                <a:cs typeface="Arial" charset="0"/>
              </a:rPr>
              <a:t>και να μάθεις μια χρήσιμη τέχνη!</a:t>
            </a:r>
          </a:p>
        </p:txBody>
      </p:sp>
      <p:sp>
        <p:nvSpPr>
          <p:cNvPr id="16" name="15 - TextBox"/>
          <p:cNvSpPr txBox="1"/>
          <p:nvPr/>
        </p:nvSpPr>
        <p:spPr>
          <a:xfrm>
            <a:off x="8760296" y="623905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1200" b="1" dirty="0" err="1">
                <a:solidFill>
                  <a:srgbClr val="E09142">
                    <a:lumMod val="50000"/>
                  </a:srgbClr>
                </a:solidFill>
                <a:latin typeface="Calibri" pitchFamily="34" charset="0"/>
              </a:rPr>
              <a:t>Μένης</a:t>
            </a:r>
            <a:r>
              <a:rPr lang="el-GR" sz="1200" b="1" dirty="0">
                <a:solidFill>
                  <a:srgbClr val="E09142">
                    <a:lumMod val="50000"/>
                  </a:srgbClr>
                </a:solidFill>
                <a:latin typeface="Calibri" pitchFamily="34" charset="0"/>
              </a:rPr>
              <a:t> Θεοδωρίδης</a:t>
            </a:r>
          </a:p>
          <a:p>
            <a:pPr algn="r"/>
            <a:r>
              <a:rPr lang="en-US" sz="1200" b="1" dirty="0">
                <a:solidFill>
                  <a:srgbClr val="333333"/>
                </a:solidFill>
                <a:latin typeface="Calibri" pitchFamily="34" charset="0"/>
                <a:hlinkClick r:id="rId3"/>
              </a:rPr>
              <a:t>menis.th@gmail.com</a:t>
            </a:r>
            <a:endParaRPr lang="el-GR" sz="1200" b="1" dirty="0">
              <a:solidFill>
                <a:srgbClr val="333333"/>
              </a:solidFill>
              <a:latin typeface="Calibri" pitchFamily="34" charset="0"/>
            </a:endParaRPr>
          </a:p>
          <a:p>
            <a:pPr algn="r"/>
            <a:r>
              <a:rPr lang="en-US" sz="1200" b="1" dirty="0">
                <a:solidFill>
                  <a:srgbClr val="E09142">
                    <a:lumMod val="50000"/>
                  </a:srgbClr>
                </a:solidFill>
                <a:latin typeface="Calibri" pitchFamily="34" charset="0"/>
              </a:rPr>
              <a:t>www.karposontheweb.org</a:t>
            </a:r>
            <a:endParaRPr lang="el-GR" sz="1200" b="1" dirty="0">
              <a:solidFill>
                <a:srgbClr val="E09142">
                  <a:lumMod val="50000"/>
                </a:srgb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Ηλεκτρονικά πολυμέσα 3" title="ΤΕΛΙΚΟ αρχή crop mpg">
            <a:hlinkClick r:id="" action="ppaction://media"/>
            <a:extLst>
              <a:ext uri="{FF2B5EF4-FFF2-40B4-BE49-F238E27FC236}">
                <a16:creationId xmlns:a16="http://schemas.microsoft.com/office/drawing/2014/main" id="{CDB164C3-3684-48A0-BB52-A1809CF9DE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55960" y="269072"/>
            <a:ext cx="7266512" cy="54459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FBA78F-9932-423E-8733-AA1DC497429F}"/>
              </a:ext>
            </a:extLst>
          </p:cNvPr>
          <p:cNvSpPr txBox="1"/>
          <p:nvPr/>
        </p:nvSpPr>
        <p:spPr>
          <a:xfrm>
            <a:off x="3581400" y="339500"/>
            <a:ext cx="8534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Please wait until the play button appears …</a:t>
            </a:r>
            <a:endParaRPr lang="el-GR" sz="2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7FC5E-43EF-4614-8C29-CEB7F947E8AB}"/>
              </a:ext>
            </a:extLst>
          </p:cNvPr>
          <p:cNvSpPr txBox="1"/>
          <p:nvPr/>
        </p:nvSpPr>
        <p:spPr>
          <a:xfrm>
            <a:off x="3081869" y="5893632"/>
            <a:ext cx="7450667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After completion, please click twice 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OUTSIDE the film frame, to continue the PPT…</a:t>
            </a:r>
            <a:endParaRPr lang="el-GR" sz="2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2809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5 - Θέση αριθμού διαφάνειας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4348644D-8475-4B6C-861C-C2AEE765CC37}" type="slidenum">
              <a:rPr lang="el-GR" altLang="el-GR" sz="1400">
                <a:solidFill>
                  <a:srgbClr val="333329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6</a:t>
            </a:fld>
            <a:endParaRPr lang="el-GR" altLang="el-GR" sz="1400">
              <a:solidFill>
                <a:srgbClr val="333329"/>
              </a:solidFill>
            </a:endParaRPr>
          </a:p>
        </p:txBody>
      </p:sp>
      <p:sp>
        <p:nvSpPr>
          <p:cNvPr id="254979" name="6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583267" y="357188"/>
            <a:ext cx="10608733" cy="539750"/>
          </a:xfrm>
          <a:solidFill>
            <a:srgbClr val="D5D5BF">
              <a:alpha val="84705"/>
            </a:srgb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/>
              <a:t> </a:t>
            </a:r>
          </a:p>
        </p:txBody>
      </p:sp>
      <p:grpSp>
        <p:nvGrpSpPr>
          <p:cNvPr id="254980" name="Group 4"/>
          <p:cNvGrpSpPr>
            <a:grpSpLocks/>
          </p:cNvGrpSpPr>
          <p:nvPr/>
        </p:nvGrpSpPr>
        <p:grpSpPr bwMode="auto">
          <a:xfrm>
            <a:off x="211669" y="71439"/>
            <a:ext cx="1042988" cy="981075"/>
            <a:chOff x="2304" y="1584"/>
            <a:chExt cx="1740" cy="1554"/>
          </a:xfrm>
        </p:grpSpPr>
        <p:sp>
          <p:nvSpPr>
            <p:cNvPr id="254985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6" name="Sound"/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6 w 21600"/>
                <a:gd name="T13" fmla="*/ 7604 h 21600"/>
                <a:gd name="T14" fmla="*/ 10757 w 21600"/>
                <a:gd name="T15" fmla="*/ 135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7" name="Photo"/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785 w 21600"/>
                <a:gd name="T25" fmla="*/ 8243 h 21600"/>
                <a:gd name="T26" fmla="*/ 13745 w 21600"/>
                <a:gd name="T27" fmla="*/ 1689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8" name="Music"/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988 w 21600"/>
                <a:gd name="T16" fmla="*/ 934 h 21600"/>
                <a:gd name="T17" fmla="*/ 20925 w 21600"/>
                <a:gd name="T18" fmla="*/ 5344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254981" name="Line 3"/>
          <p:cNvSpPr>
            <a:spLocks noChangeShapeType="1"/>
          </p:cNvSpPr>
          <p:nvPr/>
        </p:nvSpPr>
        <p:spPr bwMode="auto">
          <a:xfrm>
            <a:off x="2872319" y="1163106"/>
            <a:ext cx="7956550" cy="0"/>
          </a:xfrm>
          <a:prstGeom prst="line">
            <a:avLst/>
          </a:prstGeom>
          <a:noFill/>
          <a:ln w="38100">
            <a:solidFill>
              <a:srgbClr val="B6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21914"/>
              </a:solidFill>
              <a:latin typeface="Arial"/>
              <a:cs typeface="Arial" charset="0"/>
            </a:endParaRPr>
          </a:p>
        </p:txBody>
      </p:sp>
      <p:sp>
        <p:nvSpPr>
          <p:cNvPr id="254982" name="14 - Τίτλος"/>
          <p:cNvSpPr>
            <a:spLocks noGrp="1"/>
          </p:cNvSpPr>
          <p:nvPr>
            <p:ph type="title"/>
          </p:nvPr>
        </p:nvSpPr>
        <p:spPr>
          <a:xfrm>
            <a:off x="2899068" y="434969"/>
            <a:ext cx="7949908" cy="574675"/>
          </a:xfrm>
        </p:spPr>
        <p:txBody>
          <a:bodyPr/>
          <a:lstStyle/>
          <a:p>
            <a:pPr marL="342900" indent="-342900" algn="ctr"/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50 shades of cinema story-telling</a:t>
            </a:r>
            <a:endParaRPr lang="el-GR" altLang="el-GR" sz="3000" dirty="0"/>
          </a:p>
        </p:txBody>
      </p:sp>
      <p:sp>
        <p:nvSpPr>
          <p:cNvPr id="18440" name="13 - TextBox"/>
          <p:cNvSpPr txBox="1">
            <a:spLocks noChangeArrowheads="1"/>
          </p:cNvSpPr>
          <p:nvPr/>
        </p:nvSpPr>
        <p:spPr bwMode="auto">
          <a:xfrm>
            <a:off x="1786467" y="1681082"/>
            <a:ext cx="10160000" cy="428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8525" indent="-273050" fontAlgn="base">
              <a:spcBef>
                <a:spcPct val="0"/>
              </a:spcBef>
              <a:spcAft>
                <a:spcPct val="0"/>
              </a:spcAft>
              <a:buSzPct val="70000"/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985838" lvl="3" indent="-88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…after realizing the concepts of ‘frame’ and ‘shot’…</a:t>
            </a:r>
          </a:p>
          <a:p>
            <a:pPr marL="985838" lvl="3" indent="-88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100" dirty="0">
              <a:ln w="9525">
                <a:solidFill>
                  <a:srgbClr val="FF0000"/>
                </a:solidFill>
                <a:prstDash val="solid"/>
              </a:ln>
              <a:solidFill>
                <a:srgbClr val="621914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itchFamily="66" charset="0"/>
              <a:cs typeface="Arial" charset="0"/>
            </a:endParaRPr>
          </a:p>
          <a:p>
            <a:pPr marL="985838" lvl="3" indent="-88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621914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mic Sans MS" pitchFamily="66" charset="0"/>
                <a:cs typeface="Arial" charset="0"/>
              </a:rPr>
              <a:t>to realize the essential mechanisms of story-telling through images and sounds…</a:t>
            </a:r>
            <a:endParaRPr lang="el-GR" sz="4000" dirty="0">
              <a:ln w="9525">
                <a:solidFill>
                  <a:srgbClr val="FF0000"/>
                </a:solidFill>
                <a:prstDash val="solid"/>
              </a:ln>
              <a:solidFill>
                <a:srgbClr val="621914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407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5 - Θέση αριθμού διαφάνειας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4348644D-8475-4B6C-861C-C2AEE765CC37}" type="slidenum">
              <a:rPr lang="el-GR" altLang="el-GR" sz="1400">
                <a:solidFill>
                  <a:srgbClr val="333329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7</a:t>
            </a:fld>
            <a:endParaRPr lang="el-GR" altLang="el-GR" sz="1400">
              <a:solidFill>
                <a:srgbClr val="333329"/>
              </a:solidFill>
            </a:endParaRPr>
          </a:p>
        </p:txBody>
      </p:sp>
      <p:sp>
        <p:nvSpPr>
          <p:cNvPr id="254979" name="6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583267" y="357188"/>
            <a:ext cx="10608733" cy="539750"/>
          </a:xfrm>
          <a:solidFill>
            <a:srgbClr val="D5D5BF">
              <a:alpha val="84705"/>
            </a:srgb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/>
              <a:t> </a:t>
            </a:r>
          </a:p>
        </p:txBody>
      </p:sp>
      <p:grpSp>
        <p:nvGrpSpPr>
          <p:cNvPr id="254980" name="Group 4"/>
          <p:cNvGrpSpPr>
            <a:grpSpLocks/>
          </p:cNvGrpSpPr>
          <p:nvPr/>
        </p:nvGrpSpPr>
        <p:grpSpPr bwMode="auto">
          <a:xfrm>
            <a:off x="211669" y="71439"/>
            <a:ext cx="1042988" cy="981075"/>
            <a:chOff x="2304" y="1584"/>
            <a:chExt cx="1740" cy="1554"/>
          </a:xfrm>
        </p:grpSpPr>
        <p:sp>
          <p:nvSpPr>
            <p:cNvPr id="254985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6" name="Sound"/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6 w 21600"/>
                <a:gd name="T13" fmla="*/ 7604 h 21600"/>
                <a:gd name="T14" fmla="*/ 10757 w 21600"/>
                <a:gd name="T15" fmla="*/ 135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7" name="Photo"/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785 w 21600"/>
                <a:gd name="T25" fmla="*/ 8243 h 21600"/>
                <a:gd name="T26" fmla="*/ 13745 w 21600"/>
                <a:gd name="T27" fmla="*/ 1689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8" name="Music"/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988 w 21600"/>
                <a:gd name="T16" fmla="*/ 934 h 21600"/>
                <a:gd name="T17" fmla="*/ 20925 w 21600"/>
                <a:gd name="T18" fmla="*/ 5344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254981" name="Line 3"/>
          <p:cNvSpPr>
            <a:spLocks noChangeShapeType="1"/>
          </p:cNvSpPr>
          <p:nvPr/>
        </p:nvSpPr>
        <p:spPr bwMode="auto">
          <a:xfrm>
            <a:off x="2872319" y="1163106"/>
            <a:ext cx="7956550" cy="0"/>
          </a:xfrm>
          <a:prstGeom prst="line">
            <a:avLst/>
          </a:prstGeom>
          <a:noFill/>
          <a:ln w="38100">
            <a:solidFill>
              <a:srgbClr val="B6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21914"/>
              </a:solidFill>
              <a:latin typeface="Arial"/>
              <a:cs typeface="Arial" charset="0"/>
            </a:endParaRPr>
          </a:p>
        </p:txBody>
      </p:sp>
      <p:sp>
        <p:nvSpPr>
          <p:cNvPr id="254982" name="14 - Τίτλος"/>
          <p:cNvSpPr>
            <a:spLocks noGrp="1"/>
          </p:cNvSpPr>
          <p:nvPr>
            <p:ph type="title"/>
          </p:nvPr>
        </p:nvSpPr>
        <p:spPr>
          <a:xfrm>
            <a:off x="2899068" y="434969"/>
            <a:ext cx="7949908" cy="574675"/>
          </a:xfrm>
        </p:spPr>
        <p:txBody>
          <a:bodyPr/>
          <a:lstStyle/>
          <a:p>
            <a:pPr marL="342900" indent="-342900" algn="ctr"/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50 shades of cinema story-telling</a:t>
            </a:r>
            <a:endParaRPr lang="el-GR" altLang="el-GR" sz="3000" dirty="0"/>
          </a:p>
        </p:txBody>
      </p:sp>
      <p:sp>
        <p:nvSpPr>
          <p:cNvPr id="18440" name="13 - TextBox"/>
          <p:cNvSpPr txBox="1">
            <a:spLocks noChangeArrowheads="1"/>
          </p:cNvSpPr>
          <p:nvPr/>
        </p:nvSpPr>
        <p:spPr bwMode="auto">
          <a:xfrm>
            <a:off x="1786467" y="1943547"/>
            <a:ext cx="10160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8525" indent="-273050" fontAlgn="base">
              <a:spcBef>
                <a:spcPct val="0"/>
              </a:spcBef>
              <a:spcAft>
                <a:spcPct val="0"/>
              </a:spcAft>
              <a:buSzPct val="70000"/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985838" lvl="3" indent="-35877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Film Comparisons:</a:t>
            </a: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ln>
                <a:solidFill>
                  <a:srgbClr val="C00000"/>
                </a:solidFill>
              </a:ln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630238" lvl="3" indent="-2746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…a major key to Cinema Education</a:t>
            </a:r>
          </a:p>
          <a:p>
            <a:pPr marL="630238" lvl="3" indent="-2746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supporting non-film educated teachers</a:t>
            </a:r>
          </a:p>
        </p:txBody>
      </p:sp>
    </p:spTree>
    <p:extLst>
      <p:ext uri="{BB962C8B-B14F-4D97-AF65-F5344CB8AC3E}">
        <p14:creationId xmlns:p14="http://schemas.microsoft.com/office/powerpoint/2010/main" val="1006448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4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Ηλεκτρονικά πολυμέσα 2" title="3 σκην  4 3 mp4">
            <a:hlinkClick r:id="" action="ppaction://media"/>
            <a:extLst>
              <a:ext uri="{FF2B5EF4-FFF2-40B4-BE49-F238E27FC236}">
                <a16:creationId xmlns:a16="http://schemas.microsoft.com/office/drawing/2014/main" id="{AD9D06E0-C47C-425D-8D43-9321E3E13E4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2730" y="687376"/>
            <a:ext cx="9212673" cy="51821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18A408-5C3B-435B-89D5-DA201FD2FA8C}"/>
              </a:ext>
            </a:extLst>
          </p:cNvPr>
          <p:cNvSpPr txBox="1"/>
          <p:nvPr/>
        </p:nvSpPr>
        <p:spPr>
          <a:xfrm>
            <a:off x="3369731" y="139577"/>
            <a:ext cx="6680204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Please wait until the play button appears …</a:t>
            </a:r>
            <a:endParaRPr lang="el-GR" sz="2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72957-FF88-44E4-AF6D-D10943E13DD5}"/>
              </a:ext>
            </a:extLst>
          </p:cNvPr>
          <p:cNvSpPr txBox="1"/>
          <p:nvPr/>
        </p:nvSpPr>
        <p:spPr>
          <a:xfrm>
            <a:off x="3081869" y="5893632"/>
            <a:ext cx="7450667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After completion, please click twice 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Comic Sans MS" panose="030F0702030302020204" pitchFamily="66" charset="0"/>
              </a:rPr>
              <a:t>OUTSIDE the film frame, to continue the PPT…</a:t>
            </a:r>
            <a:endParaRPr lang="el-GR" sz="24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04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5 - Θέση αριθμού διαφάνειας"/>
          <p:cNvSpPr>
            <a:spLocks noGrp="1"/>
          </p:cNvSpPr>
          <p:nvPr>
            <p:ph type="sldNum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fld id="{4348644D-8475-4B6C-861C-C2AEE765CC37}" type="slidenum">
              <a:rPr lang="el-GR" altLang="el-GR" sz="1400">
                <a:solidFill>
                  <a:srgbClr val="333329"/>
                </a:solidFill>
              </a:rPr>
              <a:pPr>
                <a:spcBef>
                  <a:spcPct val="0"/>
                </a:spcBef>
                <a:buClrTx/>
                <a:buSzTx/>
                <a:buNone/>
              </a:pPr>
              <a:t>9</a:t>
            </a:fld>
            <a:endParaRPr lang="el-GR" altLang="el-GR" sz="1400">
              <a:solidFill>
                <a:srgbClr val="333329"/>
              </a:solidFill>
            </a:endParaRPr>
          </a:p>
        </p:txBody>
      </p:sp>
      <p:sp>
        <p:nvSpPr>
          <p:cNvPr id="254979" name="6 - Θέση περιεχομένου"/>
          <p:cNvSpPr>
            <a:spLocks noGrp="1"/>
          </p:cNvSpPr>
          <p:nvPr>
            <p:ph sz="quarter" idx="13"/>
          </p:nvPr>
        </p:nvSpPr>
        <p:spPr>
          <a:xfrm>
            <a:off x="1583267" y="357188"/>
            <a:ext cx="10608733" cy="539750"/>
          </a:xfrm>
          <a:solidFill>
            <a:srgbClr val="D5D5BF">
              <a:alpha val="84705"/>
            </a:srgbClr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l-GR" altLang="el-GR"/>
              <a:t> </a:t>
            </a:r>
          </a:p>
        </p:txBody>
      </p:sp>
      <p:grpSp>
        <p:nvGrpSpPr>
          <p:cNvPr id="254980" name="Group 4"/>
          <p:cNvGrpSpPr>
            <a:grpSpLocks/>
          </p:cNvGrpSpPr>
          <p:nvPr/>
        </p:nvGrpSpPr>
        <p:grpSpPr bwMode="auto">
          <a:xfrm>
            <a:off x="211669" y="71439"/>
            <a:ext cx="1042988" cy="981075"/>
            <a:chOff x="2304" y="1584"/>
            <a:chExt cx="1740" cy="1554"/>
          </a:xfrm>
        </p:grpSpPr>
        <p:sp>
          <p:nvSpPr>
            <p:cNvPr id="254985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969 w 21600"/>
                <a:gd name="T25" fmla="*/ 8133 h 21600"/>
                <a:gd name="T26" fmla="*/ 17078 w 21600"/>
                <a:gd name="T27" fmla="*/ 134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B6202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6" name="Sound"/>
            <p:cNvSpPr>
              <a:spLocks noEditPoints="1" noChangeArrowheads="1"/>
            </p:cNvSpPr>
            <p:nvPr/>
          </p:nvSpPr>
          <p:spPr bwMode="auto">
            <a:xfrm>
              <a:off x="2725" y="1584"/>
              <a:ext cx="1006" cy="76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6 w 21600"/>
                <a:gd name="T13" fmla="*/ 7604 h 21600"/>
                <a:gd name="T14" fmla="*/ 10757 w 21600"/>
                <a:gd name="T15" fmla="*/ 135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E7822"/>
            </a:solidFill>
            <a:ln w="9525">
              <a:solidFill>
                <a:srgbClr val="5E1914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7" name="Photo"/>
            <p:cNvSpPr>
              <a:spLocks noEditPoints="1" noChangeArrowheads="1"/>
            </p:cNvSpPr>
            <p:nvPr/>
          </p:nvSpPr>
          <p:spPr bwMode="auto">
            <a:xfrm>
              <a:off x="3109" y="2039"/>
              <a:ext cx="935" cy="697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7785 w 21600"/>
                <a:gd name="T25" fmla="*/ 8243 h 21600"/>
                <a:gd name="T26" fmla="*/ 13745 w 21600"/>
                <a:gd name="T27" fmla="*/ 1689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54988" name="Music"/>
            <p:cNvSpPr>
              <a:spLocks noEditPoints="1" noChangeArrowheads="1"/>
            </p:cNvSpPr>
            <p:nvPr/>
          </p:nvSpPr>
          <p:spPr bwMode="auto">
            <a:xfrm>
              <a:off x="3215" y="2449"/>
              <a:ext cx="768" cy="67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7988 w 21600"/>
                <a:gd name="T16" fmla="*/ 934 h 21600"/>
                <a:gd name="T17" fmla="*/ 20925 w 21600"/>
                <a:gd name="T18" fmla="*/ 5344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E7822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>
                <a:solidFill>
                  <a:srgbClr val="621914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254981" name="Line 3"/>
          <p:cNvSpPr>
            <a:spLocks noChangeShapeType="1"/>
          </p:cNvSpPr>
          <p:nvPr/>
        </p:nvSpPr>
        <p:spPr bwMode="auto">
          <a:xfrm>
            <a:off x="2872319" y="1163106"/>
            <a:ext cx="7956550" cy="0"/>
          </a:xfrm>
          <a:prstGeom prst="line">
            <a:avLst/>
          </a:prstGeom>
          <a:noFill/>
          <a:ln w="38100">
            <a:solidFill>
              <a:srgbClr val="B62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>
              <a:solidFill>
                <a:srgbClr val="621914"/>
              </a:solidFill>
              <a:latin typeface="Arial"/>
              <a:cs typeface="Arial" charset="0"/>
            </a:endParaRPr>
          </a:p>
        </p:txBody>
      </p:sp>
      <p:sp>
        <p:nvSpPr>
          <p:cNvPr id="254982" name="14 - Τίτλος"/>
          <p:cNvSpPr>
            <a:spLocks noGrp="1"/>
          </p:cNvSpPr>
          <p:nvPr>
            <p:ph type="title"/>
          </p:nvPr>
        </p:nvSpPr>
        <p:spPr>
          <a:xfrm>
            <a:off x="2899068" y="434969"/>
            <a:ext cx="7949908" cy="574675"/>
          </a:xfrm>
        </p:spPr>
        <p:txBody>
          <a:bodyPr/>
          <a:lstStyle/>
          <a:p>
            <a:pPr marL="342900" indent="-342900" algn="ctr"/>
            <a:r>
              <a:rPr lang="en-US" sz="3000" b="1" kern="0" dirty="0">
                <a:solidFill>
                  <a:srgbClr val="621914"/>
                </a:solidFill>
                <a:latin typeface="Comic Sans MS" pitchFamily="66" charset="0"/>
                <a:cs typeface="Arial" panose="020B0604020202020204" pitchFamily="34" charset="0"/>
              </a:rPr>
              <a:t>50 shades of cinema story-telling</a:t>
            </a:r>
            <a:endParaRPr lang="el-GR" altLang="el-GR" sz="3000" dirty="0"/>
          </a:p>
        </p:txBody>
      </p:sp>
      <p:sp>
        <p:nvSpPr>
          <p:cNvPr id="18440" name="13 - TextBox"/>
          <p:cNvSpPr txBox="1">
            <a:spLocks noChangeArrowheads="1"/>
          </p:cNvSpPr>
          <p:nvPr/>
        </p:nvSpPr>
        <p:spPr bwMode="auto">
          <a:xfrm>
            <a:off x="1786467" y="1545602"/>
            <a:ext cx="101600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98525" indent="-273050" fontAlgn="base">
              <a:spcBef>
                <a:spcPct val="0"/>
              </a:spcBef>
              <a:spcAft>
                <a:spcPct val="0"/>
              </a:spcAft>
              <a:buSzPct val="70000"/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269875" indent="-26987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l-GR" sz="4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lvl="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630238" lvl="3" indent="-27463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…after viewing the 3 clips, time for group activity:</a:t>
            </a:r>
          </a:p>
          <a:p>
            <a:pPr marL="630238" lvl="3" indent="-27463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b="1" dirty="0">
              <a:solidFill>
                <a:srgbClr val="621914"/>
              </a:solidFill>
              <a:latin typeface="Comic Sans MS" pitchFamily="66" charset="0"/>
              <a:cs typeface="Arial" charset="0"/>
            </a:endParaRPr>
          </a:p>
          <a:p>
            <a:pPr marL="355600" lvl="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621914"/>
                </a:solidFill>
                <a:latin typeface="Comic Sans MS" pitchFamily="66" charset="0"/>
                <a:cs typeface="Arial" charset="0"/>
              </a:rPr>
              <a:t>each group of students will focus on one of the 3 clips</a:t>
            </a:r>
          </a:p>
        </p:txBody>
      </p:sp>
    </p:spTree>
    <p:extLst>
      <p:ext uri="{BB962C8B-B14F-4D97-AF65-F5344CB8AC3E}">
        <p14:creationId xmlns:p14="http://schemas.microsoft.com/office/powerpoint/2010/main" val="2670994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Αμμόλιθος">
  <a:themeElements>
    <a:clrScheme name="Αμμόλιθος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Αμμόλιθο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Αμμόλιθος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μμόλιθος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μμόλιθος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Αμμόλιθος">
  <a:themeElements>
    <a:clrScheme name="Αμμόλιθος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Αμμόλιθο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Αμμόλιθος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μμόλιθος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μμόλιθος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Αμμόλιθος">
  <a:themeElements>
    <a:clrScheme name="Αμμόλιθος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Αμμόλιθο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Αμμόλιθος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μμόλιθος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μμόλιθος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Αμμόλιθος">
  <a:themeElements>
    <a:clrScheme name="Αμμόλιθος 1">
      <a:dk1>
        <a:srgbClr val="333333"/>
      </a:dk1>
      <a:lt1>
        <a:srgbClr val="BAB9A0"/>
      </a:lt1>
      <a:dk2>
        <a:srgbClr val="000000"/>
      </a:dk2>
      <a:lt2>
        <a:srgbClr val="333329"/>
      </a:lt2>
      <a:accent1>
        <a:srgbClr val="F4F3D9"/>
      </a:accent1>
      <a:accent2>
        <a:srgbClr val="E09142"/>
      </a:accent2>
      <a:accent3>
        <a:srgbClr val="D9D9CD"/>
      </a:accent3>
      <a:accent4>
        <a:srgbClr val="2A2A2A"/>
      </a:accent4>
      <a:accent5>
        <a:srgbClr val="F8F8E9"/>
      </a:accent5>
      <a:accent6>
        <a:srgbClr val="CB833B"/>
      </a:accent6>
      <a:hlink>
        <a:srgbClr val="AE4828"/>
      </a:hlink>
      <a:folHlink>
        <a:srgbClr val="6A6954"/>
      </a:folHlink>
    </a:clrScheme>
    <a:fontScheme name="Αμμόλιθο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Αμμόλιθος 1">
        <a:dk1>
          <a:srgbClr val="333333"/>
        </a:dk1>
        <a:lt1>
          <a:srgbClr val="BAB9A0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9D9CD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μμόλιθος 2">
        <a:dk1>
          <a:srgbClr val="333333"/>
        </a:dk1>
        <a:lt1>
          <a:srgbClr val="BDB9BF"/>
        </a:lt1>
        <a:dk2>
          <a:srgbClr val="000000"/>
        </a:dk2>
        <a:lt2>
          <a:srgbClr val="333329"/>
        </a:lt2>
        <a:accent1>
          <a:srgbClr val="F4F3D9"/>
        </a:accent1>
        <a:accent2>
          <a:srgbClr val="E09142"/>
        </a:accent2>
        <a:accent3>
          <a:srgbClr val="DBD9DC"/>
        </a:accent3>
        <a:accent4>
          <a:srgbClr val="2A2A2A"/>
        </a:accent4>
        <a:accent5>
          <a:srgbClr val="F8F8E9"/>
        </a:accent5>
        <a:accent6>
          <a:srgbClr val="CB833B"/>
        </a:accent6>
        <a:hlink>
          <a:srgbClr val="AE4828"/>
        </a:hlink>
        <a:folHlink>
          <a:srgbClr val="6A69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μμόλιθος 3">
        <a:dk1>
          <a:srgbClr val="3D3D3D"/>
        </a:dk1>
        <a:lt1>
          <a:srgbClr val="EAEAEA"/>
        </a:lt1>
        <a:dk2>
          <a:srgbClr val="000000"/>
        </a:dk2>
        <a:lt2>
          <a:srgbClr val="333333"/>
        </a:lt2>
        <a:accent1>
          <a:srgbClr val="FFFFFF"/>
        </a:accent1>
        <a:accent2>
          <a:srgbClr val="969696"/>
        </a:accent2>
        <a:accent3>
          <a:srgbClr val="F3F3F3"/>
        </a:accent3>
        <a:accent4>
          <a:srgbClr val="333333"/>
        </a:accent4>
        <a:accent5>
          <a:srgbClr val="FFFFFF"/>
        </a:accent5>
        <a:accent6>
          <a:srgbClr val="878787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848</Words>
  <Application>Microsoft Office PowerPoint</Application>
  <PresentationFormat>Ευρεία οθόνη</PresentationFormat>
  <Paragraphs>216</Paragraphs>
  <Slides>28</Slides>
  <Notes>9</Notes>
  <HiddenSlides>0</HiddenSlides>
  <MMClips>3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5</vt:i4>
      </vt:variant>
      <vt:variant>
        <vt:lpstr>Τίτλοι διαφανειών</vt:lpstr>
      </vt:variant>
      <vt:variant>
        <vt:i4>28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Comic Sans MS</vt:lpstr>
      <vt:lpstr>Wingdings</vt:lpstr>
      <vt:lpstr>Office Theme</vt:lpstr>
      <vt:lpstr>2_Αμμόλιθος</vt:lpstr>
      <vt:lpstr>Αμμόλιθος</vt:lpstr>
      <vt:lpstr>1_Αμμόλιθος</vt:lpstr>
      <vt:lpstr>3_Αμμόλιθος</vt:lpstr>
      <vt:lpstr>Παρουσίαση του PowerPoint</vt:lpstr>
      <vt:lpstr> www.karposontheweb.org</vt:lpstr>
      <vt:lpstr>50 shades of cinema story-telling</vt:lpstr>
      <vt:lpstr>Παρουσίαση του PowerPoint</vt:lpstr>
      <vt:lpstr>Παρουσίαση του PowerPoint</vt:lpstr>
      <vt:lpstr>50 shades of cinema story-telling</vt:lpstr>
      <vt:lpstr>50 shades of cinema story-telling</vt:lpstr>
      <vt:lpstr>Παρουσίαση του PowerPoint</vt:lpstr>
      <vt:lpstr>50 shades of cinema story-telling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50 shades of cinema story-telling</vt:lpstr>
      <vt:lpstr>50 shades of cinema story-telling</vt:lpstr>
      <vt:lpstr>Παρουσίαση του PowerPoint</vt:lpstr>
      <vt:lpstr>50 shades of cinema story-telling</vt:lpstr>
      <vt:lpstr>50 shades of cinema story-telling</vt:lpstr>
      <vt:lpstr>            m</vt:lpstr>
      <vt:lpstr>50 shades of cinema story-telling</vt:lpstr>
      <vt:lpstr>50 shades of cinema story-telling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Menandros Theodoridis</dc:creator>
  <cp:lastModifiedBy>Menandros Theodoridis</cp:lastModifiedBy>
  <cp:revision>107</cp:revision>
  <dcterms:created xsi:type="dcterms:W3CDTF">2020-09-03T15:50:24Z</dcterms:created>
  <dcterms:modified xsi:type="dcterms:W3CDTF">2020-11-17T10:29:12Z</dcterms:modified>
</cp:coreProperties>
</file>